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402" r:id="rId2"/>
    <p:sldId id="257" r:id="rId3"/>
    <p:sldId id="415" r:id="rId4"/>
    <p:sldId id="401" r:id="rId5"/>
    <p:sldId id="416" r:id="rId6"/>
    <p:sldId id="408" r:id="rId7"/>
    <p:sldId id="261" r:id="rId8"/>
    <p:sldId id="262" r:id="rId9"/>
    <p:sldId id="380" r:id="rId10"/>
    <p:sldId id="403" r:id="rId11"/>
    <p:sldId id="404" r:id="rId12"/>
    <p:sldId id="405" r:id="rId13"/>
    <p:sldId id="390" r:id="rId14"/>
    <p:sldId id="391" r:id="rId15"/>
    <p:sldId id="406" r:id="rId16"/>
    <p:sldId id="418" r:id="rId17"/>
    <p:sldId id="419" r:id="rId18"/>
    <p:sldId id="420" r:id="rId19"/>
    <p:sldId id="296" r:id="rId20"/>
    <p:sldId id="298" r:id="rId21"/>
    <p:sldId id="300" r:id="rId22"/>
    <p:sldId id="307" r:id="rId23"/>
    <p:sldId id="308" r:id="rId24"/>
    <p:sldId id="309" r:id="rId25"/>
    <p:sldId id="311" r:id="rId26"/>
    <p:sldId id="310" r:id="rId27"/>
    <p:sldId id="320" r:id="rId28"/>
    <p:sldId id="321" r:id="rId29"/>
    <p:sldId id="412" r:id="rId30"/>
    <p:sldId id="413" r:id="rId31"/>
    <p:sldId id="411" r:id="rId32"/>
    <p:sldId id="414" r:id="rId3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82" autoAdjust="0"/>
    <p:restoredTop sz="94660"/>
  </p:normalViewPr>
  <p:slideViewPr>
    <p:cSldViewPr snapToGrid="0">
      <p:cViewPr varScale="1">
        <p:scale>
          <a:sx n="113" d="100"/>
          <a:sy n="113" d="100"/>
        </p:scale>
        <p:origin x="4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63228" cy="344306"/>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5178702" y="0"/>
            <a:ext cx="3963228" cy="344306"/>
          </a:xfrm>
          <a:prstGeom prst="rect">
            <a:avLst/>
          </a:prstGeom>
        </p:spPr>
        <p:txBody>
          <a:bodyPr vert="horz" lIns="89730" tIns="44865" rIns="89730" bIns="44865" rtlCol="0"/>
          <a:lstStyle>
            <a:lvl1pPr algn="r">
              <a:defRPr sz="1200"/>
            </a:lvl1pPr>
          </a:lstStyle>
          <a:p>
            <a:fld id="{7C272439-DB4D-4FA5-BCED-FDEF22F349C4}" type="datetimeFigureOut">
              <a:rPr lang="en-US" smtClean="0"/>
              <a:t>2/4/2025</a:t>
            </a:fld>
            <a:endParaRPr lang="en-US"/>
          </a:p>
        </p:txBody>
      </p:sp>
      <p:sp>
        <p:nvSpPr>
          <p:cNvPr id="4" name="Footer Placeholder 3"/>
          <p:cNvSpPr>
            <a:spLocks noGrp="1"/>
          </p:cNvSpPr>
          <p:nvPr>
            <p:ph type="ftr" sz="quarter" idx="2"/>
          </p:nvPr>
        </p:nvSpPr>
        <p:spPr>
          <a:xfrm>
            <a:off x="1" y="6513696"/>
            <a:ext cx="3963228" cy="344306"/>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5178702" y="6513696"/>
            <a:ext cx="3963228" cy="344306"/>
          </a:xfrm>
          <a:prstGeom prst="rect">
            <a:avLst/>
          </a:prstGeom>
        </p:spPr>
        <p:txBody>
          <a:bodyPr vert="horz" lIns="89730" tIns="44865" rIns="89730" bIns="44865" rtlCol="0" anchor="b"/>
          <a:lstStyle>
            <a:lvl1pPr algn="r">
              <a:defRPr sz="1200"/>
            </a:lvl1pPr>
          </a:lstStyle>
          <a:p>
            <a:fld id="{3AA42198-7A4B-41C4-9B72-9E8FFD1840A2}" type="slidenum">
              <a:rPr lang="en-US" smtClean="0"/>
              <a:t>‹#›</a:t>
            </a:fld>
            <a:endParaRPr lang="en-US"/>
          </a:p>
        </p:txBody>
      </p:sp>
    </p:spTree>
    <p:extLst>
      <p:ext uri="{BB962C8B-B14F-4D97-AF65-F5344CB8AC3E}">
        <p14:creationId xmlns:p14="http://schemas.microsoft.com/office/powerpoint/2010/main" val="397099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35" tIns="45718" rIns="91435" bIns="45718" rtlCol="0"/>
          <a:lstStyle>
            <a:lvl1pPr algn="r">
              <a:defRPr sz="1200"/>
            </a:lvl1pPr>
          </a:lstStyle>
          <a:p>
            <a:fld id="{6E0A3642-DEB7-47C6-A6C7-8E40183AC916}" type="datetimeFigureOut">
              <a:rPr lang="en-US" smtClean="0"/>
              <a:t>2/4/2025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35" tIns="45718" rIns="91435" bIns="45718" rtlCol="0" anchor="b"/>
          <a:lstStyle>
            <a:lvl1pPr algn="r">
              <a:defRPr sz="1200"/>
            </a:lvl1pPr>
          </a:lstStyle>
          <a:p>
            <a:fld id="{F0DD3F17-01B6-40E8-AE91-B8D8D1B7E142}" type="slidenum">
              <a:rPr lang="en-US" smtClean="0"/>
              <a:t>‹#›</a:t>
            </a:fld>
            <a:endParaRPr lang="en-US"/>
          </a:p>
        </p:txBody>
      </p:sp>
    </p:spTree>
    <p:extLst>
      <p:ext uri="{BB962C8B-B14F-4D97-AF65-F5344CB8AC3E}">
        <p14:creationId xmlns:p14="http://schemas.microsoft.com/office/powerpoint/2010/main" val="18790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 Parking includes CAN lot 6 and CSM Edison lot.</a:t>
            </a:r>
            <a:r>
              <a:rPr lang="en-US" baseline="0" dirty="0"/>
              <a:t> GSF and ASF will include CAN B1, Team house 3</a:t>
            </a:r>
            <a:endParaRPr lang="en-US" dirty="0"/>
          </a:p>
        </p:txBody>
      </p:sp>
      <p:sp>
        <p:nvSpPr>
          <p:cNvPr id="4" name="Slide Number Placeholder 3"/>
          <p:cNvSpPr>
            <a:spLocks noGrp="1"/>
          </p:cNvSpPr>
          <p:nvPr>
            <p:ph type="sldNum" sz="quarter" idx="10"/>
          </p:nvPr>
        </p:nvSpPr>
        <p:spPr/>
        <p:txBody>
          <a:bodyPr/>
          <a:lstStyle/>
          <a:p>
            <a:fld id="{F0DD3F17-01B6-40E8-AE91-B8D8D1B7E142}" type="slidenum">
              <a:rPr lang="en-US" smtClean="0"/>
              <a:t>6</a:t>
            </a:fld>
            <a:endParaRPr lang="en-US"/>
          </a:p>
        </p:txBody>
      </p:sp>
    </p:spTree>
    <p:extLst>
      <p:ext uri="{BB962C8B-B14F-4D97-AF65-F5344CB8AC3E}">
        <p14:creationId xmlns:p14="http://schemas.microsoft.com/office/powerpoint/2010/main" val="137142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Good afternoon everyone and welcome to the District! My name is Jessica Ho, I'm the Utility &amp; Sustainability Coordinator and I've been at the district for a little over a year.  In the next ten minutes I will introduce you to the Sustainability Team, our vision, current projects &amp; how you can get involved. Please feel free to put questions in the chat as we go along and I will address at the end.</a:t>
            </a:r>
          </a:p>
        </p:txBody>
      </p:sp>
      <p:sp>
        <p:nvSpPr>
          <p:cNvPr id="4" name="Slide Number Placeholder 3"/>
          <p:cNvSpPr>
            <a:spLocks noGrp="1"/>
          </p:cNvSpPr>
          <p:nvPr>
            <p:ph type="sldNum" sz="quarter" idx="5"/>
          </p:nvPr>
        </p:nvSpPr>
        <p:spPr/>
        <p:txBody>
          <a:bodyPr/>
          <a:lstStyle/>
          <a:p>
            <a:fld id="{AE8C9E9C-1E91-4BE2-AAB0-CBB4C37D98AC}" type="slidenum">
              <a:rPr lang="en-US" smtClean="0"/>
              <a:t>10</a:t>
            </a:fld>
            <a:endParaRPr lang="en-US"/>
          </a:p>
        </p:txBody>
      </p:sp>
    </p:spTree>
    <p:extLst>
      <p:ext uri="{BB962C8B-B14F-4D97-AF65-F5344CB8AC3E}">
        <p14:creationId xmlns:p14="http://schemas.microsoft.com/office/powerpoint/2010/main" val="392976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The District Sustainability team is made up of two full time staff and two Climate Corps fellows, and works within the Facilities department to meet various resource consumption and energy efficiency goals. </a:t>
            </a:r>
            <a:r>
              <a:rPr lang="en-US" dirty="0">
                <a:cs typeface="Calibri"/>
              </a:rPr>
              <a:t>Reach out to any of us! We have been working on programs to lower the Districts emissions and meet our waste, water, and energy usage goals. </a:t>
            </a:r>
            <a:endParaRPr lang="en-US" dirty="0"/>
          </a:p>
        </p:txBody>
      </p:sp>
      <p:sp>
        <p:nvSpPr>
          <p:cNvPr id="4" name="Slide Number Placeholder 3"/>
          <p:cNvSpPr>
            <a:spLocks noGrp="1"/>
          </p:cNvSpPr>
          <p:nvPr>
            <p:ph type="sldNum" sz="quarter" idx="5"/>
          </p:nvPr>
        </p:nvSpPr>
        <p:spPr/>
        <p:txBody>
          <a:bodyPr/>
          <a:lstStyle/>
          <a:p>
            <a:fld id="{FCC464A7-1B15-483A-82EA-7EA43ED77540}" type="slidenum">
              <a:rPr lang="en-US"/>
              <a:t>11</a:t>
            </a:fld>
            <a:endParaRPr lang="en-US"/>
          </a:p>
        </p:txBody>
      </p:sp>
    </p:spTree>
    <p:extLst>
      <p:ext uri="{BB962C8B-B14F-4D97-AF65-F5344CB8AC3E}">
        <p14:creationId xmlns:p14="http://schemas.microsoft.com/office/powerpoint/2010/main" val="72820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b="0">
                <a:effectLst/>
                <a:latin typeface="Lato"/>
                <a:ea typeface="Lato"/>
                <a:cs typeface="Lato"/>
              </a:rPr>
              <a:t>Our main sustainability programs were formed by the District-wide and campus sustainability committees over many years of collaboration and planning. You can explore each of these programs on our site where you will find our overall goal for these programs, project specifics, background information as well as campus statistics that we update on a regular basis.</a:t>
            </a:r>
            <a:r>
              <a:rPr lang="en-US">
                <a:latin typeface="Lato"/>
                <a:ea typeface="Lato"/>
                <a:cs typeface="Lato"/>
              </a:rPr>
              <a:t> </a:t>
            </a:r>
            <a:endParaRPr lang="en-US">
              <a:cs typeface="Calibri"/>
            </a:endParaRPr>
          </a:p>
          <a:p>
            <a:endParaRPr lang="en-US">
              <a:cs typeface="Calibri"/>
            </a:endParaRPr>
          </a:p>
          <a:p>
            <a:r>
              <a:rPr lang="en-US">
                <a:cs typeface="Calibri"/>
              </a:rPr>
              <a:t>We are working hard to promote projects that will reduce our district’s emissions, however it’s equally important to us that we engage and empower everyone on our campuses, students, staff and faculty alike while also addressing social inequities and environmental justice and you’ll see that embedded throughout these projects. </a:t>
            </a:r>
          </a:p>
          <a:p>
            <a:endParaRPr lang="en-US">
              <a:cs typeface="Calibri"/>
            </a:endParaRPr>
          </a:p>
        </p:txBody>
      </p:sp>
      <p:sp>
        <p:nvSpPr>
          <p:cNvPr id="4" name="Slide Number Placeholder 3"/>
          <p:cNvSpPr>
            <a:spLocks noGrp="1"/>
          </p:cNvSpPr>
          <p:nvPr>
            <p:ph type="sldNum" sz="quarter" idx="5"/>
          </p:nvPr>
        </p:nvSpPr>
        <p:spPr/>
        <p:txBody>
          <a:bodyPr/>
          <a:lstStyle/>
          <a:p>
            <a:fld id="{7E2752D3-4DF5-4CF1-BCCB-F3624AF17376}" type="slidenum">
              <a:rPr lang="en-US"/>
              <a:t>12</a:t>
            </a:fld>
            <a:endParaRPr lang="en-US"/>
          </a:p>
        </p:txBody>
      </p:sp>
    </p:spTree>
    <p:extLst>
      <p:ext uri="{BB962C8B-B14F-4D97-AF65-F5344CB8AC3E}">
        <p14:creationId xmlns:p14="http://schemas.microsoft.com/office/powerpoint/2010/main" val="88856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E0254CB-3773-4CF5-A631-46F0C8DE852C}" type="datetime1">
              <a:rPr lang="en-US" smtClean="0"/>
              <a:t>2/4/2025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"Facilities &amp; Public Safety Excellence"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C63633-F40A-4EFC-A5CF-D989394383A3}" type="datetime1">
              <a:rPr lang="en-US" smtClean="0"/>
              <a:t>2/4/2025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330F970-1E06-48A4-B8A8-CEB9D8FE6EDB}"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A1D3B2-5FA4-430F-84B7-596A629B8E17}"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4418B-5CB9-43E2-BB44-C8CB0E4D83EA}"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844C26-EC53-40D1-9A04-E714A75A08CE}" type="datetime1">
              <a:rPr lang="en-US" smtClean="0"/>
              <a:t>2/4/2025</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B127E79-3AED-4DFD-9064-50E973005E29}" type="datetime1">
              <a:rPr lang="en-US" smtClean="0"/>
              <a:t>2/4/2025</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3B267-3999-4B1F-A376-1CAC6215F065}"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D1ECD-1BA4-40B7-B27B-4BAEF5CB1B2C}"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8D1E3-6B9C-44AF-B222-144AA7BC5049}"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6E5D5-6BCA-4285-8BF1-20C563786041}" type="datetime1">
              <a:rPr lang="en-US" smtClean="0"/>
              <a:t>2/4/2025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E258A8-92EC-4B4C-8C43-0CF2026E0AEF}" type="datetime1">
              <a:rPr lang="en-US" smtClean="0"/>
              <a:t>2/4/2025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968688-468C-4DCE-978A-6C6430890EE5}" type="datetime1">
              <a:rPr lang="en-US" smtClean="0"/>
              <a:t>2/4/2025</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D976C-55F1-43CF-AB31-81ADD9C580D7}" type="datetime1">
              <a:rPr lang="en-US" smtClean="0"/>
              <a:t>2/4/2025</a:t>
            </a:fld>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AB86B-4E0C-46CF-B7B3-A43CC60CD2AA}" type="datetime1">
              <a:rPr lang="en-US" smtClean="0"/>
              <a:t>2/4/2025</a:t>
            </a:fld>
            <a:endParaRPr lang="en-US" dirty="0"/>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2D713B-14C5-4C41-AD04-7675C0DDC34D}" type="datetime1">
              <a:rPr lang="en-US" smtClean="0"/>
              <a:t>2/4/2025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BD5633-3BE5-4FE5-AB4B-C1FBE6BD3E9E}" type="datetime1">
              <a:rPr lang="en-US" smtClean="0"/>
              <a:t>2/4/2025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6A352C3-2244-4CED-AE12-341615427163}" type="datetime1">
              <a:rPr lang="en-US" smtClean="0"/>
              <a:t>2/4/2025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"Facilities &amp; Public Safety Excellence"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hojessica@smccd.edu"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subramanianananya@smccd.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smccd.edu/publicsafet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fema.gov/is/courseoverview.aspx?code=IS-200.c" TargetMode="External"/><Relationship Id="rId2" Type="http://schemas.openxmlformats.org/officeDocument/2006/relationships/hyperlink" Target="https://training.fema.gov/is/courseoverview.aspx?code=IS-100.c" TargetMode="External"/><Relationship Id="rId1" Type="http://schemas.openxmlformats.org/officeDocument/2006/relationships/slideLayout" Target="../slideLayouts/slideLayout4.xml"/><Relationship Id="rId5" Type="http://schemas.openxmlformats.org/officeDocument/2006/relationships/hyperlink" Target="https://training.fema.gov/is/courseoverview.aspx?code=IS-800.c" TargetMode="External"/><Relationship Id="rId4" Type="http://schemas.openxmlformats.org/officeDocument/2006/relationships/hyperlink" Target="https://training.fema.gov/is/courseoverview.aspx?code=IS-700.b"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smccd.edu/facilities/" TargetMode="External"/><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smccd.edu/portal" TargetMode="Externa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5" name="Title 1"/>
          <p:cNvSpPr txBox="1">
            <a:spLocks/>
          </p:cNvSpPr>
          <p:nvPr/>
        </p:nvSpPr>
        <p:spPr bwMode="gray">
          <a:xfrm>
            <a:off x="575507" y="1883047"/>
            <a:ext cx="11115260" cy="119613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kumimoji="0" lang="en-US" sz="2800" b="0" i="0" u="none" strike="noStrike" kern="1200" cap="none" spc="0" normalizeH="0" baseline="0" noProof="0" dirty="0">
                <a:ln>
                  <a:noFill/>
                </a:ln>
                <a:solidFill>
                  <a:srgbClr val="EBEBEB"/>
                </a:solidFill>
                <a:effectLst/>
                <a:uLnTx/>
                <a:uFillTx/>
                <a:latin typeface="Century Gothic" panose="020B0502020202020204"/>
              </a:rPr>
              <a:t>Facilities Planning,</a:t>
            </a:r>
            <a:r>
              <a:rPr kumimoji="0" lang="en-US" sz="2800" b="0" i="0" u="none" strike="noStrike" kern="1200" cap="none" spc="0" normalizeH="0" noProof="0" dirty="0">
                <a:ln>
                  <a:noFill/>
                </a:ln>
                <a:solidFill>
                  <a:srgbClr val="EBEBEB"/>
                </a:solidFill>
                <a:effectLst/>
                <a:uLnTx/>
                <a:uFillTx/>
                <a:latin typeface="Century Gothic" panose="020B0502020202020204"/>
              </a:rPr>
              <a:t> Maintenance </a:t>
            </a:r>
            <a:r>
              <a:rPr kumimoji="0" lang="en-US" sz="2800" b="0" i="0" u="none" strike="noStrike" kern="1200" cap="none" spc="0" normalizeH="0" baseline="0" noProof="0" dirty="0">
                <a:ln>
                  <a:noFill/>
                </a:ln>
                <a:solidFill>
                  <a:srgbClr val="EBEBEB"/>
                </a:solidFill>
                <a:effectLst/>
                <a:uLnTx/>
                <a:uFillTx/>
                <a:latin typeface="Century Gothic" panose="020B0502020202020204"/>
              </a:rPr>
              <a:t>&amp; Operations,</a:t>
            </a:r>
            <a:r>
              <a:rPr kumimoji="0" lang="en-US" sz="2800" b="0" i="0" u="none" strike="noStrike" kern="1200" cap="none" spc="0" normalizeH="0" noProof="0" dirty="0">
                <a:ln>
                  <a:noFill/>
                </a:ln>
                <a:solidFill>
                  <a:srgbClr val="EBEBEB"/>
                </a:solidFill>
                <a:effectLst/>
                <a:uLnTx/>
                <a:uFillTx/>
                <a:latin typeface="Century Gothic" panose="020B0502020202020204"/>
              </a:rPr>
              <a:t> </a:t>
            </a:r>
            <a:r>
              <a:rPr lang="en-US" sz="2800" dirty="0">
                <a:solidFill>
                  <a:srgbClr val="EBEBEB"/>
                </a:solidFill>
              </a:rPr>
              <a:t>Sustainability Public Safety and </a:t>
            </a:r>
            <a:r>
              <a:rPr kumimoji="0" lang="en-US" sz="2800" b="0" i="0" u="none" strike="noStrike" kern="1200" cap="none" spc="0" normalizeH="0" baseline="0" noProof="0" dirty="0">
                <a:ln>
                  <a:noFill/>
                </a:ln>
                <a:solidFill>
                  <a:srgbClr val="EBEBEB"/>
                </a:solidFill>
                <a:effectLst/>
                <a:uLnTx/>
                <a:uFillTx/>
                <a:latin typeface="Century Gothic" panose="020B0502020202020204"/>
              </a:rPr>
              <a:t>Emergency Preparedness</a:t>
            </a:r>
          </a:p>
        </p:txBody>
      </p:sp>
      <p:sp>
        <p:nvSpPr>
          <p:cNvPr id="6" name="Footer Placeholder 4"/>
          <p:cNvSpPr txBox="1">
            <a:spLocks/>
          </p:cNvSpPr>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pic>
        <p:nvPicPr>
          <p:cNvPr id="7" name="Picture 6"/>
          <p:cNvPicPr>
            <a:picLocks noChangeAspect="1"/>
          </p:cNvPicPr>
          <p:nvPr/>
        </p:nvPicPr>
        <p:blipFill>
          <a:blip r:embed="rId2"/>
          <a:stretch>
            <a:fillRect/>
          </a:stretch>
        </p:blipFill>
        <p:spPr>
          <a:xfrm>
            <a:off x="5130686" y="218695"/>
            <a:ext cx="1871634" cy="16643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18" y="5188914"/>
            <a:ext cx="3102970" cy="537848"/>
          </a:xfrm>
          <a:prstGeom prst="rect">
            <a:avLst/>
          </a:prstGeom>
        </p:spPr>
      </p:pic>
      <p:pic>
        <p:nvPicPr>
          <p:cNvPr id="9" name="Picture 8"/>
          <p:cNvPicPr>
            <a:picLocks noChangeAspect="1"/>
          </p:cNvPicPr>
          <p:nvPr/>
        </p:nvPicPr>
        <p:blipFill>
          <a:blip r:embed="rId4"/>
          <a:stretch>
            <a:fillRect/>
          </a:stretch>
        </p:blipFill>
        <p:spPr>
          <a:xfrm>
            <a:off x="528358" y="5031081"/>
            <a:ext cx="1902117" cy="853514"/>
          </a:xfrm>
          <a:prstGeom prst="rect">
            <a:avLst/>
          </a:prstGeom>
        </p:spPr>
      </p:pic>
      <p:pic>
        <p:nvPicPr>
          <p:cNvPr id="10" name="Picture 4" descr="\\appserv2\DocKnox\Logos\Skyline\skyline_logo_notag_colo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4"/>
          <a:stretch/>
        </p:blipFill>
        <p:spPr bwMode="auto">
          <a:xfrm>
            <a:off x="9702531" y="5075486"/>
            <a:ext cx="1941087" cy="102163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gray">
          <a:xfrm>
            <a:off x="1309458" y="3205317"/>
            <a:ext cx="10058400" cy="7874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New Employee Orientation</a:t>
            </a:r>
          </a:p>
        </p:txBody>
      </p:sp>
    </p:spTree>
    <p:extLst>
      <p:ext uri="{BB962C8B-B14F-4D97-AF65-F5344CB8AC3E}">
        <p14:creationId xmlns:p14="http://schemas.microsoft.com/office/powerpoint/2010/main" val="133124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616D5569-B6A4-447B-9F8E-178DAD79DE89}"/>
              </a:ext>
            </a:extLst>
          </p:cNvPr>
          <p:cNvPicPr>
            <a:picLocks noChangeAspect="1"/>
          </p:cNvPicPr>
          <p:nvPr/>
        </p:nvPicPr>
        <p:blipFill>
          <a:blip r:embed="rId3"/>
          <a:stretch>
            <a:fillRect/>
          </a:stretch>
        </p:blipFill>
        <p:spPr>
          <a:xfrm>
            <a:off x="3905276" y="2268209"/>
            <a:ext cx="4876415" cy="4465994"/>
          </a:xfrm>
          <a:prstGeom prst="rect">
            <a:avLst/>
          </a:prstGeom>
        </p:spPr>
      </p:pic>
      <p:pic>
        <p:nvPicPr>
          <p:cNvPr id="5" name="Picture 5" descr="A picture containing company name&#10;&#10;Description automatically generated">
            <a:extLst>
              <a:ext uri="{FF2B5EF4-FFF2-40B4-BE49-F238E27FC236}">
                <a16:creationId xmlns:a16="http://schemas.microsoft.com/office/drawing/2014/main" id="{F19032D0-35E5-4801-B480-DEBAD07F58CC}"/>
              </a:ext>
            </a:extLst>
          </p:cNvPr>
          <p:cNvPicPr>
            <a:picLocks noChangeAspect="1"/>
          </p:cNvPicPr>
          <p:nvPr/>
        </p:nvPicPr>
        <p:blipFill>
          <a:blip r:embed="rId4"/>
          <a:stretch>
            <a:fillRect/>
          </a:stretch>
        </p:blipFill>
        <p:spPr>
          <a:xfrm>
            <a:off x="5259623" y="3442173"/>
            <a:ext cx="2209800" cy="1971675"/>
          </a:xfrm>
          <a:prstGeom prst="rect">
            <a:avLst/>
          </a:prstGeom>
        </p:spPr>
      </p:pic>
      <p:sp>
        <p:nvSpPr>
          <p:cNvPr id="7" name="TextBox 6"/>
          <p:cNvSpPr txBox="1"/>
          <p:nvPr/>
        </p:nvSpPr>
        <p:spPr>
          <a:xfrm>
            <a:off x="4768646" y="947854"/>
            <a:ext cx="3347391" cy="707886"/>
          </a:xfrm>
          <a:prstGeom prst="rect">
            <a:avLst/>
          </a:prstGeom>
          <a:noFill/>
        </p:spPr>
        <p:txBody>
          <a:bodyPr wrap="none" rtlCol="0">
            <a:spAutoFit/>
          </a:bodyPr>
          <a:lstStyle/>
          <a:p>
            <a:r>
              <a:rPr lang="en-US" sz="4000" dirty="0">
                <a:solidFill>
                  <a:schemeClr val="bg1"/>
                </a:solidFill>
                <a:latin typeface="Century Gothic" panose="020B0502020202020204" pitchFamily="34" charset="0"/>
              </a:rPr>
              <a:t>Sustainability</a:t>
            </a:r>
          </a:p>
        </p:txBody>
      </p:sp>
    </p:spTree>
    <p:extLst>
      <p:ext uri="{BB962C8B-B14F-4D97-AF65-F5344CB8AC3E}">
        <p14:creationId xmlns:p14="http://schemas.microsoft.com/office/powerpoint/2010/main" val="31562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F2AC-0860-18E0-D970-21D007A1472E}"/>
              </a:ext>
            </a:extLst>
          </p:cNvPr>
          <p:cNvSpPr>
            <a:spLocks noGrp="1"/>
          </p:cNvSpPr>
          <p:nvPr>
            <p:ph type="title"/>
          </p:nvPr>
        </p:nvSpPr>
        <p:spPr>
          <a:xfrm>
            <a:off x="3154488" y="584084"/>
            <a:ext cx="6107603" cy="1125102"/>
          </a:xfrm>
        </p:spPr>
        <p:txBody>
          <a:bodyPr anchor="b">
            <a:noAutofit/>
          </a:bodyPr>
          <a:lstStyle/>
          <a:p>
            <a:pPr algn="ctr"/>
            <a:r>
              <a:rPr lang="en-US" dirty="0">
                <a:solidFill>
                  <a:schemeClr val="bg1"/>
                </a:solidFill>
                <a:latin typeface="Century Gothic" panose="020B0502020202020204" pitchFamily="34" charset="0"/>
                <a:cs typeface="Calibri Light"/>
              </a:rPr>
              <a:t>District Sustainability Team</a:t>
            </a:r>
          </a:p>
        </p:txBody>
      </p:sp>
      <p:sp>
        <p:nvSpPr>
          <p:cNvPr id="26" name="Content Placeholder 16">
            <a:extLst>
              <a:ext uri="{FF2B5EF4-FFF2-40B4-BE49-F238E27FC236}">
                <a16:creationId xmlns:a16="http://schemas.microsoft.com/office/drawing/2014/main" id="{8D8F5872-7C24-E42C-81DD-3561796AB329}"/>
              </a:ext>
            </a:extLst>
          </p:cNvPr>
          <p:cNvSpPr>
            <a:spLocks noGrp="1"/>
          </p:cNvSpPr>
          <p:nvPr>
            <p:ph idx="1"/>
          </p:nvPr>
        </p:nvSpPr>
        <p:spPr>
          <a:xfrm>
            <a:off x="4040372" y="2841450"/>
            <a:ext cx="4563062" cy="3532629"/>
          </a:xfrm>
        </p:spPr>
        <p:txBody>
          <a:bodyPr vert="horz" lIns="91440" tIns="45720" rIns="91440" bIns="45720" rtlCol="0" anchor="t">
            <a:normAutofit/>
          </a:bodyPr>
          <a:lstStyle/>
          <a:p>
            <a:pPr marL="0" indent="0">
              <a:buNone/>
            </a:pPr>
            <a:r>
              <a:rPr lang="en-US" sz="1600" b="1" dirty="0">
                <a:solidFill>
                  <a:schemeClr val="tx1">
                    <a:lumMod val="65000"/>
                    <a:lumOff val="35000"/>
                  </a:schemeClr>
                </a:solidFill>
                <a:latin typeface="Rockwell Light"/>
                <a:ea typeface="+mn-lt"/>
                <a:cs typeface="+mn-lt"/>
              </a:rPr>
              <a:t>Jessica Ho, </a:t>
            </a:r>
            <a:r>
              <a:rPr lang="en-US" sz="1600" b="1" dirty="0">
                <a:solidFill>
                  <a:schemeClr val="tx1">
                    <a:lumMod val="65000"/>
                    <a:lumOff val="35000"/>
                  </a:schemeClr>
                </a:solidFill>
                <a:latin typeface="Rockwell Light"/>
                <a:ea typeface="+mn-lt"/>
                <a:cs typeface="+mn-lt"/>
                <a:hlinkClick r:id="rId3">
                  <a:extLst>
                    <a:ext uri="{A12FA001-AC4F-418D-AE19-62706E023703}">
                      <ahyp:hlinkClr xmlns:ahyp="http://schemas.microsoft.com/office/drawing/2018/hyperlinkcolor" val="tx"/>
                    </a:ext>
                  </a:extLst>
                </a:hlinkClick>
              </a:rPr>
              <a:t>hojessica@smccd.edu</a:t>
            </a:r>
            <a:r>
              <a:rPr lang="en-US" sz="1600" b="1" dirty="0">
                <a:solidFill>
                  <a:schemeClr val="tx1">
                    <a:lumMod val="65000"/>
                    <a:lumOff val="35000"/>
                  </a:schemeClr>
                </a:solidFill>
                <a:latin typeface="Rockwell Light"/>
                <a:ea typeface="+mn-lt"/>
                <a:cs typeface="+mn-lt"/>
              </a:rPr>
              <a:t> </a:t>
            </a:r>
          </a:p>
          <a:p>
            <a:pPr marL="0" indent="0">
              <a:buNone/>
            </a:pPr>
            <a:r>
              <a:rPr lang="en-US" sz="1600" b="1" i="1" dirty="0">
                <a:solidFill>
                  <a:schemeClr val="tx1">
                    <a:lumMod val="65000"/>
                    <a:lumOff val="35000"/>
                  </a:schemeClr>
                </a:solidFill>
                <a:latin typeface="Rockwell Light"/>
                <a:cs typeface="Calibri" panose="020F0502020204030204"/>
              </a:rPr>
              <a:t>Utility and Sustainability Coordinator</a:t>
            </a:r>
          </a:p>
          <a:p>
            <a:pPr marL="0" indent="0">
              <a:buNone/>
            </a:pPr>
            <a:endParaRPr lang="en-US" sz="1600" b="1" dirty="0">
              <a:solidFill>
                <a:schemeClr val="tx1">
                  <a:lumMod val="65000"/>
                  <a:lumOff val="35000"/>
                </a:schemeClr>
              </a:solidFill>
              <a:latin typeface="Rockwell Light"/>
              <a:cs typeface="Calibri" panose="020F0502020204030204"/>
            </a:endParaRPr>
          </a:p>
          <a:p>
            <a:pPr marL="0" indent="0">
              <a:buNone/>
            </a:pPr>
            <a:r>
              <a:rPr lang="en-US" sz="1600" b="1" dirty="0">
                <a:solidFill>
                  <a:schemeClr val="tx1">
                    <a:lumMod val="65000"/>
                    <a:lumOff val="35000"/>
                  </a:schemeClr>
                </a:solidFill>
                <a:latin typeface="Rockwell Light"/>
                <a:cs typeface="Calibri" panose="020F0502020204030204"/>
              </a:rPr>
              <a:t>Annalise Eder, </a:t>
            </a:r>
            <a:r>
              <a:rPr lang="en-US" sz="1600" b="1" u="sng" dirty="0">
                <a:solidFill>
                  <a:schemeClr val="tx1">
                    <a:lumMod val="65000"/>
                    <a:lumOff val="35000"/>
                  </a:schemeClr>
                </a:solidFill>
                <a:latin typeface="Rockwell Light"/>
                <a:cs typeface="Calibri" panose="020F0502020204030204"/>
              </a:rPr>
              <a:t>eder</a:t>
            </a:r>
            <a:r>
              <a:rPr lang="en-US" sz="1600" b="1" u="sng"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a</a:t>
            </a:r>
            <a:r>
              <a:rPr lang="en-US" sz="1600" b="1"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@smccd.edu</a:t>
            </a:r>
            <a:r>
              <a:rPr lang="en-US" sz="1600" b="1" dirty="0">
                <a:solidFill>
                  <a:schemeClr val="tx1">
                    <a:lumMod val="65000"/>
                    <a:lumOff val="35000"/>
                  </a:schemeClr>
                </a:solidFill>
                <a:latin typeface="Rockwell Light"/>
                <a:ea typeface="+mn-lt"/>
                <a:cs typeface="+mn-lt"/>
              </a:rPr>
              <a:t> </a:t>
            </a:r>
          </a:p>
          <a:p>
            <a:pPr marL="0" indent="0">
              <a:buNone/>
            </a:pPr>
            <a:r>
              <a:rPr lang="en-US" sz="1600" b="1" i="1" dirty="0">
                <a:solidFill>
                  <a:schemeClr val="tx1">
                    <a:lumMod val="65000"/>
                    <a:lumOff val="35000"/>
                  </a:schemeClr>
                </a:solidFill>
                <a:latin typeface="Rockwell Light"/>
                <a:cs typeface="Calibri" panose="020F0502020204030204"/>
              </a:rPr>
              <a:t>Utility and Sustainability Specialist </a:t>
            </a:r>
          </a:p>
          <a:p>
            <a:pPr marL="0" indent="0">
              <a:buNone/>
            </a:pPr>
            <a:endParaRPr lang="en-US" sz="1400" i="1" dirty="0">
              <a:solidFill>
                <a:schemeClr val="tx1">
                  <a:lumMod val="65000"/>
                  <a:lumOff val="35000"/>
                </a:schemeClr>
              </a:solidFill>
              <a:latin typeface="Rockwell Light"/>
              <a:cs typeface="Calibri" panose="020F0502020204030204"/>
            </a:endParaRPr>
          </a:p>
          <a:p>
            <a:pPr marL="0" indent="0">
              <a:buNone/>
            </a:pPr>
            <a:endParaRPr lang="en-US" sz="1400" i="1" dirty="0">
              <a:solidFill>
                <a:schemeClr val="tx1">
                  <a:lumMod val="65000"/>
                  <a:lumOff val="35000"/>
                </a:schemeClr>
              </a:solidFill>
              <a:latin typeface="Rockwell Light"/>
              <a:cs typeface="Calibri" panose="020F0502020204030204"/>
            </a:endParaRPr>
          </a:p>
        </p:txBody>
      </p:sp>
      <p:pic>
        <p:nvPicPr>
          <p:cNvPr id="4" name="Picture 4" descr="Diagram&#10;&#10;Description automatically generated">
            <a:extLst>
              <a:ext uri="{FF2B5EF4-FFF2-40B4-BE49-F238E27FC236}">
                <a16:creationId xmlns:a16="http://schemas.microsoft.com/office/drawing/2014/main" id="{D2D53125-FFDD-578D-E8F5-0CABE249D2BA}"/>
              </a:ext>
            </a:extLst>
          </p:cNvPr>
          <p:cNvPicPr>
            <a:picLocks noChangeAspect="1"/>
          </p:cNvPicPr>
          <p:nvPr/>
        </p:nvPicPr>
        <p:blipFill rotWithShape="1">
          <a:blip r:embed="rId5"/>
          <a:srcRect t="844" r="-3" b="1511"/>
          <a:stretch/>
        </p:blipFill>
        <p:spPr>
          <a:xfrm>
            <a:off x="9332638" y="3565536"/>
            <a:ext cx="2704462" cy="3418353"/>
          </a:xfrm>
          <a:prstGeom prst="rect">
            <a:avLst/>
          </a:prstGeom>
        </p:spPr>
      </p:pic>
      <p:pic>
        <p:nvPicPr>
          <p:cNvPr id="3" name="Picture 4">
            <a:extLst>
              <a:ext uri="{FF2B5EF4-FFF2-40B4-BE49-F238E27FC236}">
                <a16:creationId xmlns:a16="http://schemas.microsoft.com/office/drawing/2014/main" id="{10649C95-91A5-F124-3A14-391D8E7D6AA2}"/>
              </a:ext>
            </a:extLst>
          </p:cNvPr>
          <p:cNvPicPr>
            <a:picLocks noChangeAspect="1"/>
          </p:cNvPicPr>
          <p:nvPr/>
        </p:nvPicPr>
        <p:blipFill rotWithShape="1">
          <a:blip r:embed="rId6"/>
          <a:srcRect l="27910" r="10397" b="-606"/>
          <a:stretch/>
        </p:blipFill>
        <p:spPr>
          <a:xfrm>
            <a:off x="0" y="-119855"/>
            <a:ext cx="2741533" cy="3685391"/>
          </a:xfrm>
          <a:prstGeom prst="rect">
            <a:avLst/>
          </a:prstGeom>
        </p:spPr>
      </p:pic>
      <p:pic>
        <p:nvPicPr>
          <p:cNvPr id="5" name="Picture 5">
            <a:extLst>
              <a:ext uri="{FF2B5EF4-FFF2-40B4-BE49-F238E27FC236}">
                <a16:creationId xmlns:a16="http://schemas.microsoft.com/office/drawing/2014/main" id="{6CB51845-53DA-4000-62BD-093EF86B8510}"/>
              </a:ext>
            </a:extLst>
          </p:cNvPr>
          <p:cNvPicPr>
            <a:picLocks noChangeAspect="1"/>
          </p:cNvPicPr>
          <p:nvPr/>
        </p:nvPicPr>
        <p:blipFill rotWithShape="1">
          <a:blip r:embed="rId7"/>
          <a:srcRect l="65" r="19153" b="-440"/>
          <a:stretch/>
        </p:blipFill>
        <p:spPr>
          <a:xfrm>
            <a:off x="0" y="3513449"/>
            <a:ext cx="2742358" cy="3357625"/>
          </a:xfrm>
          <a:prstGeom prst="rect">
            <a:avLst/>
          </a:prstGeom>
        </p:spPr>
      </p:pic>
      <p:pic>
        <p:nvPicPr>
          <p:cNvPr id="6" name="Picture 6">
            <a:extLst>
              <a:ext uri="{FF2B5EF4-FFF2-40B4-BE49-F238E27FC236}">
                <a16:creationId xmlns:a16="http://schemas.microsoft.com/office/drawing/2014/main" id="{E59D2263-A4D8-4F7D-9842-D1BF04133973}"/>
              </a:ext>
            </a:extLst>
          </p:cNvPr>
          <p:cNvPicPr>
            <a:picLocks noChangeAspect="1"/>
          </p:cNvPicPr>
          <p:nvPr/>
        </p:nvPicPr>
        <p:blipFill rotWithShape="1">
          <a:blip r:embed="rId8"/>
          <a:srcRect l="-14" t="16652" r="905" b="12366"/>
          <a:stretch/>
        </p:blipFill>
        <p:spPr>
          <a:xfrm>
            <a:off x="9340645" y="432176"/>
            <a:ext cx="2696455" cy="3296250"/>
          </a:xfrm>
          <a:prstGeom prst="rect">
            <a:avLst/>
          </a:prstGeom>
        </p:spPr>
      </p:pic>
    </p:spTree>
    <p:extLst>
      <p:ext uri="{BB962C8B-B14F-4D97-AF65-F5344CB8AC3E}">
        <p14:creationId xmlns:p14="http://schemas.microsoft.com/office/powerpoint/2010/main" val="264103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44AF-070B-366D-9CAD-76952007D42D}"/>
              </a:ext>
            </a:extLst>
          </p:cNvPr>
          <p:cNvSpPr>
            <a:spLocks noGrp="1"/>
          </p:cNvSpPr>
          <p:nvPr>
            <p:ph type="title"/>
          </p:nvPr>
        </p:nvSpPr>
        <p:spPr>
          <a:xfrm>
            <a:off x="1261869" y="78658"/>
            <a:ext cx="3529780" cy="2371148"/>
          </a:xfrm>
        </p:spPr>
        <p:txBody>
          <a:bodyPr vert="horz" lIns="91440" tIns="45720" rIns="91440" bIns="45720" rtlCol="0" anchor="ctr">
            <a:normAutofit/>
          </a:bodyPr>
          <a:lstStyle/>
          <a:p>
            <a:r>
              <a:rPr lang="en-US" kern="1200" dirty="0">
                <a:solidFill>
                  <a:srgbClr val="FFFFFF"/>
                </a:solidFill>
                <a:latin typeface="Century Gothic" panose="020B0502020202020204" pitchFamily="34" charset="0"/>
              </a:rPr>
              <a:t>Sustainability Programs</a:t>
            </a:r>
          </a:p>
        </p:txBody>
      </p:sp>
      <p:pic>
        <p:nvPicPr>
          <p:cNvPr id="4" name="Picture 4" descr="A picture containing table&#10;&#10;Description automatically generated">
            <a:extLst>
              <a:ext uri="{FF2B5EF4-FFF2-40B4-BE49-F238E27FC236}">
                <a16:creationId xmlns:a16="http://schemas.microsoft.com/office/drawing/2014/main" id="{D46D3065-CA23-0490-8FB8-E3FD20628469}"/>
              </a:ext>
            </a:extLst>
          </p:cNvPr>
          <p:cNvPicPr>
            <a:picLocks noGrp="1" noChangeAspect="1"/>
          </p:cNvPicPr>
          <p:nvPr>
            <p:ph idx="1"/>
          </p:nvPr>
        </p:nvPicPr>
        <p:blipFill rotWithShape="1">
          <a:blip r:embed="rId3"/>
          <a:srcRect t="3707" r="2" b="4182"/>
          <a:stretch/>
        </p:blipFill>
        <p:spPr>
          <a:xfrm>
            <a:off x="4363027" y="1155032"/>
            <a:ext cx="6242978" cy="5390148"/>
          </a:xfrm>
          <a:prstGeom prst="rect">
            <a:avLst/>
          </a:prstGeom>
        </p:spPr>
      </p:pic>
      <p:pic>
        <p:nvPicPr>
          <p:cNvPr id="3" name="Picture 2">
            <a:extLst>
              <a:ext uri="{FF2B5EF4-FFF2-40B4-BE49-F238E27FC236}">
                <a16:creationId xmlns:a16="http://schemas.microsoft.com/office/drawing/2014/main" id="{FE3E6737-6D38-4BF0-8B43-F3F013633892}"/>
              </a:ext>
            </a:extLst>
          </p:cNvPr>
          <p:cNvPicPr>
            <a:picLocks noChangeAspect="1"/>
          </p:cNvPicPr>
          <p:nvPr/>
        </p:nvPicPr>
        <p:blipFill>
          <a:blip r:embed="rId4"/>
          <a:stretch>
            <a:fillRect/>
          </a:stretch>
        </p:blipFill>
        <p:spPr>
          <a:xfrm>
            <a:off x="503925" y="6377525"/>
            <a:ext cx="3859102" cy="335309"/>
          </a:xfrm>
          <a:prstGeom prst="rect">
            <a:avLst/>
          </a:prstGeom>
        </p:spPr>
      </p:pic>
    </p:spTree>
    <p:extLst>
      <p:ext uri="{BB962C8B-B14F-4D97-AF65-F5344CB8AC3E}">
        <p14:creationId xmlns:p14="http://schemas.microsoft.com/office/powerpoint/2010/main" val="11677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Districtwide Facilities Master Plan</a:t>
            </a:r>
          </a:p>
        </p:txBody>
      </p:sp>
      <p:sp>
        <p:nvSpPr>
          <p:cNvPr id="3" name="Footer Placeholder 2"/>
          <p:cNvSpPr>
            <a:spLocks noGrp="1"/>
          </p:cNvSpPr>
          <p:nvPr>
            <p:ph type="ftr" sz="quarter" idx="11"/>
          </p:nvPr>
        </p:nvSpPr>
        <p:spPr/>
        <p:txBody>
          <a:bodyPr/>
          <a:lstStyle/>
          <a:p>
            <a:r>
              <a:rPr lang="en-US" dirty="0"/>
              <a:t>"Facilities &amp; Public Safety Excellence" </a:t>
            </a:r>
          </a:p>
        </p:txBody>
      </p:sp>
      <p:pic>
        <p:nvPicPr>
          <p:cNvPr id="6" name="Picture 5">
            <a:extLst>
              <a:ext uri="{FF2B5EF4-FFF2-40B4-BE49-F238E27FC236}">
                <a16:creationId xmlns:a16="http://schemas.microsoft.com/office/drawing/2014/main" id="{DB1BB1DB-9D58-4717-A350-EA7CF161B751}"/>
              </a:ext>
            </a:extLst>
          </p:cNvPr>
          <p:cNvPicPr>
            <a:picLocks noChangeAspect="1"/>
          </p:cNvPicPr>
          <p:nvPr/>
        </p:nvPicPr>
        <p:blipFill>
          <a:blip r:embed="rId2"/>
          <a:stretch>
            <a:fillRect/>
          </a:stretch>
        </p:blipFill>
        <p:spPr>
          <a:xfrm>
            <a:off x="1253276" y="1873829"/>
            <a:ext cx="9474423" cy="4518009"/>
          </a:xfrm>
          <a:prstGeom prst="rect">
            <a:avLst/>
          </a:prstGeom>
        </p:spPr>
      </p:pic>
    </p:spTree>
    <p:extLst>
      <p:ext uri="{BB962C8B-B14F-4D97-AF65-F5344CB8AC3E}">
        <p14:creationId xmlns:p14="http://schemas.microsoft.com/office/powerpoint/2010/main" val="233034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54" y="970022"/>
            <a:ext cx="8761413" cy="706964"/>
          </a:xfrm>
        </p:spPr>
        <p:txBody>
          <a:bodyPr/>
          <a:lstStyle/>
          <a:p>
            <a:pPr algn="ctr"/>
            <a:r>
              <a:rPr lang="en-US" dirty="0"/>
              <a:t>Districtwide Facilities Master Plan</a:t>
            </a:r>
          </a:p>
        </p:txBody>
      </p:sp>
      <p:sp>
        <p:nvSpPr>
          <p:cNvPr id="3" name="Footer Placeholder 2"/>
          <p:cNvSpPr>
            <a:spLocks noGrp="1"/>
          </p:cNvSpPr>
          <p:nvPr>
            <p:ph type="ftr" sz="quarter" idx="11"/>
          </p:nvPr>
        </p:nvSpPr>
        <p:spPr>
          <a:xfrm rot="16200000">
            <a:off x="10670142" y="1524585"/>
            <a:ext cx="2485420" cy="304801"/>
          </a:xfrm>
        </p:spPr>
        <p:txBody>
          <a:bodyPr/>
          <a:lstStyle/>
          <a:p>
            <a:r>
              <a:rPr lang="en-US" dirty="0"/>
              <a:t>"Facilities &amp; Public Safety Excellence" </a:t>
            </a:r>
          </a:p>
        </p:txBody>
      </p:sp>
      <p:pic>
        <p:nvPicPr>
          <p:cNvPr id="7" name="Picture 6">
            <a:extLst>
              <a:ext uri="{FF2B5EF4-FFF2-40B4-BE49-F238E27FC236}">
                <a16:creationId xmlns:a16="http://schemas.microsoft.com/office/drawing/2014/main" id="{D41FDAC9-4D43-480D-98FD-78B40AE7076E}"/>
              </a:ext>
            </a:extLst>
          </p:cNvPr>
          <p:cNvPicPr>
            <a:picLocks noChangeAspect="1"/>
          </p:cNvPicPr>
          <p:nvPr/>
        </p:nvPicPr>
        <p:blipFill>
          <a:blip r:embed="rId2"/>
          <a:stretch>
            <a:fillRect/>
          </a:stretch>
        </p:blipFill>
        <p:spPr>
          <a:xfrm>
            <a:off x="5305832" y="6065509"/>
            <a:ext cx="285750" cy="314325"/>
          </a:xfrm>
          <a:prstGeom prst="rect">
            <a:avLst/>
          </a:prstGeom>
        </p:spPr>
      </p:pic>
      <p:pic>
        <p:nvPicPr>
          <p:cNvPr id="4" name="Picture 3"/>
          <p:cNvPicPr>
            <a:picLocks noChangeAspect="1"/>
          </p:cNvPicPr>
          <p:nvPr/>
        </p:nvPicPr>
        <p:blipFill>
          <a:blip r:embed="rId3"/>
          <a:stretch>
            <a:fillRect/>
          </a:stretch>
        </p:blipFill>
        <p:spPr>
          <a:xfrm>
            <a:off x="1514167" y="1676985"/>
            <a:ext cx="9222658" cy="5058076"/>
          </a:xfrm>
          <a:prstGeom prst="rect">
            <a:avLst/>
          </a:prstGeom>
        </p:spPr>
      </p:pic>
      <p:pic>
        <p:nvPicPr>
          <p:cNvPr id="5" name="Picture 4">
            <a:extLst>
              <a:ext uri="{FF2B5EF4-FFF2-40B4-BE49-F238E27FC236}">
                <a16:creationId xmlns:a16="http://schemas.microsoft.com/office/drawing/2014/main" id="{4FA48980-D6A3-4EE4-BF56-597E61977DCB}"/>
              </a:ext>
            </a:extLst>
          </p:cNvPr>
          <p:cNvPicPr>
            <a:picLocks noChangeAspect="1"/>
          </p:cNvPicPr>
          <p:nvPr/>
        </p:nvPicPr>
        <p:blipFill>
          <a:blip r:embed="rId4"/>
          <a:stretch>
            <a:fillRect/>
          </a:stretch>
        </p:blipFill>
        <p:spPr>
          <a:xfrm>
            <a:off x="423104" y="6379834"/>
            <a:ext cx="3859102" cy="335309"/>
          </a:xfrm>
          <a:prstGeom prst="rect">
            <a:avLst/>
          </a:prstGeom>
        </p:spPr>
      </p:pic>
    </p:spTree>
    <p:extLst>
      <p:ext uri="{BB962C8B-B14F-4D97-AF65-F5344CB8AC3E}">
        <p14:creationId xmlns:p14="http://schemas.microsoft.com/office/powerpoint/2010/main" val="4511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68193" y="1975413"/>
            <a:ext cx="4955544" cy="27796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619414" y="2332152"/>
            <a:ext cx="6152322" cy="3779048"/>
          </a:xfrm>
          <a:prstGeom prst="rect">
            <a:avLst/>
          </a:prstGeom>
          <a:noFill/>
        </p:spPr>
        <p:txBody>
          <a:bodyPr wrap="square" rtlCol="0">
            <a:spAutoFit/>
          </a:bodyPr>
          <a:lstStyle/>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CAN B13 Multiple Program Instructional Center</a:t>
            </a: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(State FPP)</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solidFill>
                  <a:srgbClr val="EBEBEB">
                    <a:lumMod val="25000"/>
                  </a:srgbClr>
                </a:solidFill>
                <a:latin typeface="Century Gothic" panose="020B0502020202020204" pitchFamily="34" charset="0"/>
              </a:rPr>
              <a:t> CAN </a:t>
            </a:r>
            <a:r>
              <a:rPr lang="en-US" sz="1600" dirty="0">
                <a:latin typeface="Century Gothic" panose="020B0502020202020204" pitchFamily="34" charset="0"/>
              </a:rPr>
              <a:t>Sports Fields Replacement</a:t>
            </a:r>
          </a:p>
          <a:p>
            <a:pPr marL="173736"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B9 Library Upgrade</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B19 Emerging Technologies Renovations</a:t>
            </a:r>
          </a:p>
          <a:p>
            <a:pPr marL="173736"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B30 Team House</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B36 Mechanical Upgrade </a:t>
            </a:r>
          </a:p>
          <a:p>
            <a:pPr marL="173736"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Beach Volleyball </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Coastside Facility</a:t>
            </a:r>
          </a:p>
          <a:p>
            <a:pPr marL="173038" lvl="0" indent="-173038" defTabSz="914400">
              <a:lnSpc>
                <a:spcPts val="1100"/>
              </a:lnSpc>
              <a:spcBef>
                <a:spcPts val="1200"/>
              </a:spcBef>
              <a:spcAft>
                <a:spcPts val="200"/>
              </a:spcAft>
              <a:buClr>
                <a:srgbClr val="1CADE4"/>
              </a:buClr>
              <a:buSzPct val="100000"/>
              <a:buFont typeface="Arial" panose="020B0604020202020204" pitchFamily="34" charset="0"/>
              <a:buChar char="•"/>
              <a:defRPr/>
            </a:pPr>
            <a:endParaRPr lang="en-US" sz="1600" dirty="0">
              <a:solidFill>
                <a:srgbClr val="002060"/>
              </a:solidFill>
              <a:latin typeface="Century Gothic" panose="020B0502020202020204" pitchFamily="34" charset="0"/>
            </a:endParaRPr>
          </a:p>
          <a:p>
            <a:pPr marR="0" lvl="0" algn="l" defTabSz="914400" rtl="0" eaLnBrk="1" fontAlgn="auto" latinLnBrk="0" hangingPunct="1">
              <a:lnSpc>
                <a:spcPts val="1100"/>
              </a:lnSpc>
              <a:spcBef>
                <a:spcPts val="1200"/>
              </a:spcBef>
              <a:spcAft>
                <a:spcPts val="200"/>
              </a:spcAft>
              <a:buClr>
                <a:srgbClr val="1CADE4"/>
              </a:buClr>
              <a:buSzPct val="100000"/>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extBox 8"/>
          <p:cNvSpPr txBox="1"/>
          <p:nvPr/>
        </p:nvSpPr>
        <p:spPr>
          <a:xfrm>
            <a:off x="10476910" y="4119182"/>
            <a:ext cx="947695" cy="307777"/>
          </a:xfrm>
          <a:prstGeom prst="rect">
            <a:avLst/>
          </a:prstGeom>
          <a:noFill/>
        </p:spPr>
        <p:txBody>
          <a:bodyPr wrap="none" rtlCol="0">
            <a:spAutoFit/>
          </a:bodyPr>
          <a:lstStyle/>
          <a:p>
            <a:r>
              <a:rPr lang="en-US" sz="1400" dirty="0"/>
              <a:t>CAN B13</a:t>
            </a:r>
          </a:p>
        </p:txBody>
      </p:sp>
      <p:sp>
        <p:nvSpPr>
          <p:cNvPr id="10" name="TextBox 9"/>
          <p:cNvSpPr txBox="1"/>
          <p:nvPr/>
        </p:nvSpPr>
        <p:spPr>
          <a:xfrm>
            <a:off x="10343072" y="2344527"/>
            <a:ext cx="936475" cy="523220"/>
          </a:xfrm>
          <a:prstGeom prst="rect">
            <a:avLst/>
          </a:prstGeom>
          <a:noFill/>
        </p:spPr>
        <p:txBody>
          <a:bodyPr wrap="none" rtlCol="0">
            <a:spAutoFit/>
          </a:bodyPr>
          <a:lstStyle/>
          <a:p>
            <a:r>
              <a:rPr lang="en-US" sz="1400" dirty="0"/>
              <a:t>CSM B19</a:t>
            </a:r>
          </a:p>
          <a:p>
            <a:endParaRPr lang="en-US" sz="1400" dirty="0"/>
          </a:p>
        </p:txBody>
      </p:sp>
      <p:sp>
        <p:nvSpPr>
          <p:cNvPr id="21" name="TextBox 20">
            <a:extLst>
              <a:ext uri="{FF2B5EF4-FFF2-40B4-BE49-F238E27FC236}">
                <a16:creationId xmlns:a16="http://schemas.microsoft.com/office/drawing/2014/main" id="{CD0449B8-AE9B-47D0-A7CD-F7F097F72A32}"/>
              </a:ext>
            </a:extLst>
          </p:cNvPr>
          <p:cNvSpPr txBox="1"/>
          <p:nvPr/>
        </p:nvSpPr>
        <p:spPr>
          <a:xfrm>
            <a:off x="2277425" y="6173419"/>
            <a:ext cx="2095445" cy="523220"/>
          </a:xfrm>
          <a:prstGeom prst="rect">
            <a:avLst/>
          </a:prstGeom>
          <a:noFill/>
        </p:spPr>
        <p:txBody>
          <a:bodyPr wrap="none" rtlCol="0">
            <a:spAutoFit/>
          </a:bodyPr>
          <a:lstStyle/>
          <a:p>
            <a:r>
              <a:rPr lang="en-US" sz="1400" dirty="0"/>
              <a:t>CSM Beach Volleyball</a:t>
            </a:r>
          </a:p>
          <a:p>
            <a:endParaRPr lang="en-US" sz="1400" dirty="0"/>
          </a:p>
        </p:txBody>
      </p:sp>
      <p:pic>
        <p:nvPicPr>
          <p:cNvPr id="15" name="Picture 14">
            <a:extLst>
              <a:ext uri="{FF2B5EF4-FFF2-40B4-BE49-F238E27FC236}">
                <a16:creationId xmlns:a16="http://schemas.microsoft.com/office/drawing/2014/main" id="{232DAA67-5074-4524-946B-D158375D7C69}"/>
              </a:ext>
            </a:extLst>
          </p:cNvPr>
          <p:cNvPicPr>
            <a:picLocks noChangeAspect="1"/>
          </p:cNvPicPr>
          <p:nvPr/>
        </p:nvPicPr>
        <p:blipFill rotWithShape="1">
          <a:blip r:embed="rId2"/>
          <a:srcRect b="7864"/>
          <a:stretch/>
        </p:blipFill>
        <p:spPr>
          <a:xfrm>
            <a:off x="7341081" y="2332152"/>
            <a:ext cx="2920912" cy="2018412"/>
          </a:xfrm>
          <a:prstGeom prst="rect">
            <a:avLst/>
          </a:prstGeom>
        </p:spPr>
      </p:pic>
      <p:pic>
        <p:nvPicPr>
          <p:cNvPr id="18" name="Picture 17">
            <a:extLst>
              <a:ext uri="{FF2B5EF4-FFF2-40B4-BE49-F238E27FC236}">
                <a16:creationId xmlns:a16="http://schemas.microsoft.com/office/drawing/2014/main" id="{52707040-B642-4FE1-8E46-AC48BAE01E8F}"/>
              </a:ext>
            </a:extLst>
          </p:cNvPr>
          <p:cNvPicPr>
            <a:picLocks noChangeAspect="1"/>
          </p:cNvPicPr>
          <p:nvPr/>
        </p:nvPicPr>
        <p:blipFill>
          <a:blip r:embed="rId3"/>
          <a:stretch>
            <a:fillRect/>
          </a:stretch>
        </p:blipFill>
        <p:spPr>
          <a:xfrm>
            <a:off x="7732790" y="4450141"/>
            <a:ext cx="3691815" cy="2076646"/>
          </a:xfrm>
          <a:prstGeom prst="rect">
            <a:avLst/>
          </a:prstGeom>
        </p:spPr>
      </p:pic>
      <p:pic>
        <p:nvPicPr>
          <p:cNvPr id="6" name="Picture 5">
            <a:extLst>
              <a:ext uri="{FF2B5EF4-FFF2-40B4-BE49-F238E27FC236}">
                <a16:creationId xmlns:a16="http://schemas.microsoft.com/office/drawing/2014/main" id="{DBDC3EDB-0459-4967-98DE-B8DCA86A953E}"/>
              </a:ext>
            </a:extLst>
          </p:cNvPr>
          <p:cNvPicPr>
            <a:picLocks noChangeAspect="1"/>
          </p:cNvPicPr>
          <p:nvPr/>
        </p:nvPicPr>
        <p:blipFill>
          <a:blip r:embed="rId4"/>
          <a:stretch>
            <a:fillRect/>
          </a:stretch>
        </p:blipFill>
        <p:spPr>
          <a:xfrm>
            <a:off x="4372870" y="4450141"/>
            <a:ext cx="2968210" cy="2076646"/>
          </a:xfrm>
          <a:prstGeom prst="rect">
            <a:avLst/>
          </a:prstGeom>
        </p:spPr>
      </p:pic>
    </p:spTree>
    <p:extLst>
      <p:ext uri="{BB962C8B-B14F-4D97-AF65-F5344CB8AC3E}">
        <p14:creationId xmlns:p14="http://schemas.microsoft.com/office/powerpoint/2010/main" val="114434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85446" y="2105593"/>
            <a:ext cx="4955544" cy="42965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534555" y="2141546"/>
            <a:ext cx="5657326" cy="4452501"/>
          </a:xfrm>
          <a:prstGeom prst="rect">
            <a:avLst/>
          </a:prstGeom>
          <a:noFill/>
        </p:spPr>
        <p:txBody>
          <a:bodyPr wrap="square" rtlCol="0">
            <a:spAutoFit/>
          </a:bodyPr>
          <a:lstStyle/>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a:t>
            </a:r>
            <a:r>
              <a:rPr lang="en-US" sz="1600" dirty="0">
                <a:latin typeface="Century Gothic" panose="020B0502020202020204" pitchFamily="34" charset="0"/>
              </a:rPr>
              <a:t>Renovations</a:t>
            </a:r>
          </a:p>
          <a:p>
            <a:pPr marL="173038" marR="0" lvl="0" indent="-173038"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lang="en-US" sz="1600" dirty="0">
                <a:latin typeface="Century Gothic" panose="020B0502020202020204" pitchFamily="34" charset="0"/>
              </a:rPr>
              <a:t>SKY B3 &amp; B7 Exhaust Fan and B7 HVAC Replacement</a:t>
            </a:r>
            <a:endParaRPr kumimoji="0" lang="en-US" sz="1600" b="0" i="0" u="none" strike="noStrike" kern="1200" cap="none" spc="0" normalizeH="0" baseline="0" noProof="0" dirty="0">
              <a:ln>
                <a:noFill/>
              </a:ln>
              <a:effectLst/>
              <a:uLnTx/>
              <a:uFillTx/>
              <a:latin typeface="Century Gothic" panose="020B0502020202020204" pitchFamily="34" charset="0"/>
            </a:endParaRP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B2 Modernization</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B6 Chiller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Distributed Antenna System</a:t>
            </a:r>
            <a:r>
              <a:rPr kumimoji="0" lang="en-US" sz="1600" b="0" i="0" u="none" strike="noStrike" kern="1200" cap="none" spc="0" normalizeH="0" noProof="0" dirty="0">
                <a:ln>
                  <a:noFill/>
                </a:ln>
                <a:effectLst/>
                <a:uLnTx/>
                <a:uFillTx/>
                <a:latin typeface="Century Gothic" panose="020B0502020202020204" pitchFamily="34" charset="0"/>
              </a:rPr>
              <a:t> (DAS)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noProof="0" dirty="0">
                <a:ln>
                  <a:noFill/>
                </a:ln>
                <a:effectLst/>
                <a:uLnTx/>
                <a:uFillTx/>
                <a:latin typeface="Century Gothic" panose="020B0502020202020204" pitchFamily="34" charset="0"/>
              </a:rPr>
              <a:t>SKY Protruding Objects Project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Sports Fields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Replacement of Irrigation System</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Student Housing at CSM </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ADA Transition Implementation &amp; Signage Project</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Facilities Masterplan Amendments and Space Utilization</a:t>
            </a:r>
          </a:p>
          <a:p>
            <a:pPr lvl="0" defTabSz="914400">
              <a:spcBef>
                <a:spcPts val="600"/>
              </a:spcBef>
              <a:spcAft>
                <a:spcPts val="200"/>
              </a:spcAft>
              <a:buClr>
                <a:srgbClr val="1CADE4"/>
              </a:buClr>
              <a:buSzPct val="100000"/>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1F968232-CA90-4015-A6B3-C09409F4C789}"/>
              </a:ext>
            </a:extLst>
          </p:cNvPr>
          <p:cNvPicPr>
            <a:picLocks noChangeAspect="1"/>
          </p:cNvPicPr>
          <p:nvPr/>
        </p:nvPicPr>
        <p:blipFill rotWithShape="1">
          <a:blip r:embed="rId2"/>
          <a:srcRect t="1753"/>
          <a:stretch/>
        </p:blipFill>
        <p:spPr>
          <a:xfrm>
            <a:off x="6191881" y="2447250"/>
            <a:ext cx="5657326" cy="3718570"/>
          </a:xfrm>
          <a:prstGeom prst="rect">
            <a:avLst/>
          </a:prstGeom>
        </p:spPr>
      </p:pic>
    </p:spTree>
    <p:extLst>
      <p:ext uri="{BB962C8B-B14F-4D97-AF65-F5344CB8AC3E}">
        <p14:creationId xmlns:p14="http://schemas.microsoft.com/office/powerpoint/2010/main" val="301072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486954" y="2311306"/>
            <a:ext cx="5286993" cy="4236124"/>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a:t>
            </a:r>
            <a:r>
              <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CAN B1 Kinesiology &amp; Wellness Center</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6400" dirty="0">
                <a:solidFill>
                  <a:srgbClr val="EBEBEB">
                    <a:lumMod val="25000"/>
                  </a:srgbClr>
                </a:solidFill>
                <a:latin typeface="Century Gothic" panose="020B0502020202020204" pitchFamily="34" charset="0"/>
              </a:rPr>
              <a:t> CAN B2 Package AC Unit Replacement</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B8 Generator Upgrade</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B9 Reconfiguration (Student Services)</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B22 (PSD, ECE, Animation Labs, Swing  Spaces)</a:t>
            </a:r>
          </a:p>
          <a:p>
            <a:pPr>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B23 Science &amp; Technology</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The Grove Furniture Refresh</a:t>
            </a:r>
          </a:p>
          <a:p>
            <a:pPr lvl="0">
              <a:lnSpc>
                <a:spcPct val="120000"/>
              </a:lnSpc>
              <a:spcBef>
                <a:spcPts val="600"/>
              </a:spcBef>
              <a:buClr>
                <a:srgbClr val="1CADE4"/>
              </a:buClr>
              <a:defRPr/>
            </a:pPr>
            <a:r>
              <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Hillside Erosion Mitigation </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CSM B3 Theater Seating/AV/Lighting Upgrade</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CSM B5 Healthcare Center Relocation</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CSM B8 Clock Display</a:t>
            </a:r>
          </a:p>
          <a:p>
            <a:pPr lvl="0">
              <a:lnSpc>
                <a:spcPct val="120000"/>
              </a:lnSpc>
              <a:spcBef>
                <a:spcPts val="600"/>
              </a:spcBef>
              <a:buClr>
                <a:srgbClr val="1CADE4"/>
              </a:buClr>
              <a:defRPr/>
            </a:pPr>
            <a:endParaRPr lang="en-US" sz="1600" dirty="0">
              <a:solidFill>
                <a:srgbClr val="EBEBEB">
                  <a:lumMod val="25000"/>
                </a:srgbClr>
              </a:solidFill>
              <a:latin typeface="Century Gothic" panose="020B0502020202020204" pitchFamily="34" charset="0"/>
            </a:endParaRPr>
          </a:p>
          <a:p>
            <a:pPr marL="91440" marR="0" lvl="0" indent="-9144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Char char="•"/>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p:cNvSpPr/>
          <p:nvPr/>
        </p:nvSpPr>
        <p:spPr>
          <a:xfrm>
            <a:off x="8616099" y="4913542"/>
            <a:ext cx="3504798" cy="307777"/>
          </a:xfrm>
          <a:prstGeom prst="rect">
            <a:avLst/>
          </a:prstGeom>
        </p:spPr>
        <p:txBody>
          <a:bodyPr wrap="square">
            <a:spAutoFit/>
          </a:bodyPr>
          <a:lstStyle/>
          <a:p>
            <a:pPr algn="ctr"/>
            <a:r>
              <a:rPr lang="en-US" sz="1400" dirty="0"/>
              <a:t>CAN B1 Kinesiology &amp; Wellness Center</a:t>
            </a:r>
          </a:p>
        </p:txBody>
      </p:sp>
      <p:sp>
        <p:nvSpPr>
          <p:cNvPr id="8" name="Rectangle 7"/>
          <p:cNvSpPr/>
          <p:nvPr/>
        </p:nvSpPr>
        <p:spPr>
          <a:xfrm>
            <a:off x="4819033" y="4211684"/>
            <a:ext cx="1853303" cy="307777"/>
          </a:xfrm>
          <a:prstGeom prst="rect">
            <a:avLst/>
          </a:prstGeom>
        </p:spPr>
        <p:txBody>
          <a:bodyPr wrap="square">
            <a:spAutoFit/>
          </a:bodyPr>
          <a:lstStyle/>
          <a:p>
            <a:r>
              <a:rPr lang="en-US" sz="1400" dirty="0"/>
              <a:t>CSM Water Tank </a:t>
            </a:r>
          </a:p>
        </p:txBody>
      </p:sp>
      <p:sp>
        <p:nvSpPr>
          <p:cNvPr id="11" name="Rectangle 10"/>
          <p:cNvSpPr/>
          <p:nvPr/>
        </p:nvSpPr>
        <p:spPr>
          <a:xfrm>
            <a:off x="8039820" y="6389236"/>
            <a:ext cx="2945038" cy="307777"/>
          </a:xfrm>
          <a:prstGeom prst="rect">
            <a:avLst/>
          </a:prstGeom>
        </p:spPr>
        <p:txBody>
          <a:bodyPr wrap="none">
            <a:spAutoFit/>
          </a:bodyPr>
          <a:lstStyle/>
          <a:p>
            <a:pPr algn="ctr"/>
            <a:r>
              <a:rPr lang="en-US" sz="1400" dirty="0"/>
              <a:t>CAN B23 Science &amp; Technology</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47759" y="2595577"/>
            <a:ext cx="2162355" cy="1621766"/>
          </a:xfrm>
          <a:prstGeom prst="rect">
            <a:avLst/>
          </a:prstGeom>
        </p:spPr>
      </p:pic>
      <p:pic>
        <p:nvPicPr>
          <p:cNvPr id="5" name="Picture 4">
            <a:extLst>
              <a:ext uri="{FF2B5EF4-FFF2-40B4-BE49-F238E27FC236}">
                <a16:creationId xmlns:a16="http://schemas.microsoft.com/office/drawing/2014/main" id="{A38296CA-6D9F-4D13-B7A1-80E379122253}"/>
              </a:ext>
            </a:extLst>
          </p:cNvPr>
          <p:cNvPicPr>
            <a:picLocks noChangeAspect="1"/>
          </p:cNvPicPr>
          <p:nvPr/>
        </p:nvPicPr>
        <p:blipFill>
          <a:blip r:embed="rId3"/>
          <a:stretch>
            <a:fillRect/>
          </a:stretch>
        </p:blipFill>
        <p:spPr>
          <a:xfrm>
            <a:off x="4864718" y="4551285"/>
            <a:ext cx="3175102" cy="2113904"/>
          </a:xfrm>
          <a:prstGeom prst="rect">
            <a:avLst/>
          </a:prstGeom>
        </p:spPr>
      </p:pic>
      <p:pic>
        <p:nvPicPr>
          <p:cNvPr id="14" name="Picture 13">
            <a:extLst>
              <a:ext uri="{FF2B5EF4-FFF2-40B4-BE49-F238E27FC236}">
                <a16:creationId xmlns:a16="http://schemas.microsoft.com/office/drawing/2014/main" id="{C7D00B8B-491F-4ACD-8916-D5F9A9FE7B43}"/>
              </a:ext>
            </a:extLst>
          </p:cNvPr>
          <p:cNvPicPr>
            <a:picLocks noChangeAspect="1"/>
          </p:cNvPicPr>
          <p:nvPr/>
        </p:nvPicPr>
        <p:blipFill>
          <a:blip r:embed="rId4"/>
          <a:stretch>
            <a:fillRect/>
          </a:stretch>
        </p:blipFill>
        <p:spPr>
          <a:xfrm>
            <a:off x="8139770" y="2325282"/>
            <a:ext cx="3881177" cy="2588260"/>
          </a:xfrm>
          <a:prstGeom prst="rect">
            <a:avLst/>
          </a:prstGeom>
        </p:spPr>
      </p:pic>
    </p:spTree>
    <p:extLst>
      <p:ext uri="{BB962C8B-B14F-4D97-AF65-F5344CB8AC3E}">
        <p14:creationId xmlns:p14="http://schemas.microsoft.com/office/powerpoint/2010/main" val="726247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541282" y="2467602"/>
            <a:ext cx="5199683" cy="41034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None/>
              <a:tabLst/>
              <a:defRPr/>
            </a:pPr>
            <a:endParaRPr kumimoji="0" lang="en-US" sz="60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p:cNvSpPr txBox="1"/>
          <p:nvPr/>
        </p:nvSpPr>
        <p:spPr>
          <a:xfrm>
            <a:off x="474284" y="2377131"/>
            <a:ext cx="4477363" cy="4190891"/>
          </a:xfrm>
          <a:prstGeom prst="rect">
            <a:avLst/>
          </a:prstGeom>
          <a:noFill/>
        </p:spPr>
        <p:txBody>
          <a:bodyPr wrap="square" rtlCol="0">
            <a:spAutoFit/>
          </a:bodyPr>
          <a:lstStyle/>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CSM Football Turf &amp; Track Replacement</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Edison Lot</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Water Tank (State FPP)</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Fire Alarm Control Panel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LED Interior Lighting Upgrade </a:t>
            </a: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Irrigation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Door Hardware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Facilities Master Plan</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Classroom Tech Upgrade to </a:t>
            </a:r>
            <a:r>
              <a:rPr lang="en-US" sz="1600" dirty="0" err="1">
                <a:ea typeface="Times New Roman" panose="02020603050405020304" pitchFamily="18" charset="0"/>
                <a:cs typeface="Times New Roman" panose="02020603050405020304" pitchFamily="18" charset="0"/>
              </a:rPr>
              <a:t>Hyflex</a:t>
            </a:r>
            <a:endParaRPr lang="en-US" sz="1600" dirty="0">
              <a:ea typeface="Times New Roman" panose="02020603050405020304" pitchFamily="18" charset="0"/>
              <a:cs typeface="Times New Roman" panose="02020603050405020304" pitchFamily="18" charset="0"/>
            </a:endParaRP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Network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DO EVCS Replacement</a:t>
            </a:r>
          </a:p>
          <a:p>
            <a:pPr marL="91440" marR="0" lvl="0" indent="-91440" algn="l" defTabSz="914400" rtl="0" eaLnBrk="1" fontAlgn="auto" latinLnBrk="0" hangingPunct="1">
              <a:spcBef>
                <a:spcPts val="600"/>
              </a:spcBef>
              <a:buClr>
                <a:srgbClr val="1CADE4"/>
              </a:buClr>
              <a:buSzPct val="100000"/>
              <a:buFont typeface="Arial" panose="020B0604020202020204" pitchFamily="34" charset="0"/>
              <a:buChar char="•"/>
              <a:tabLst/>
              <a:defRPr/>
            </a:pPr>
            <a:endParaRPr kumimoji="0" lang="en-US" sz="17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5420318" y="4424989"/>
            <a:ext cx="5234068" cy="2261652"/>
          </a:xfrm>
          <a:prstGeom prst="rect">
            <a:avLst/>
          </a:prstGeom>
        </p:spPr>
      </p:pic>
      <p:sp>
        <p:nvSpPr>
          <p:cNvPr id="8" name="TextBox 7"/>
          <p:cNvSpPr txBox="1"/>
          <p:nvPr/>
        </p:nvSpPr>
        <p:spPr>
          <a:xfrm>
            <a:off x="2806832" y="6417189"/>
            <a:ext cx="2662908" cy="307777"/>
          </a:xfrm>
          <a:prstGeom prst="rect">
            <a:avLst/>
          </a:prstGeom>
          <a:noFill/>
        </p:spPr>
        <p:txBody>
          <a:bodyPr wrap="none" rtlCol="0">
            <a:spAutoFit/>
          </a:bodyPr>
          <a:lstStyle/>
          <a:p>
            <a:r>
              <a:rPr lang="en-US" sz="1400" dirty="0"/>
              <a:t>SKY College Ridge (Parcel B)</a:t>
            </a:r>
          </a:p>
        </p:txBody>
      </p:sp>
      <p:sp>
        <p:nvSpPr>
          <p:cNvPr id="6" name="TextBox 5">
            <a:extLst>
              <a:ext uri="{FF2B5EF4-FFF2-40B4-BE49-F238E27FC236}">
                <a16:creationId xmlns:a16="http://schemas.microsoft.com/office/drawing/2014/main" id="{B355F4F6-F509-4494-B806-398052B85A34}"/>
              </a:ext>
            </a:extLst>
          </p:cNvPr>
          <p:cNvSpPr txBox="1"/>
          <p:nvPr/>
        </p:nvSpPr>
        <p:spPr>
          <a:xfrm>
            <a:off x="5296326" y="2467602"/>
            <a:ext cx="5691887" cy="1610697"/>
          </a:xfrm>
          <a:prstGeom prst="rect">
            <a:avLst/>
          </a:prstGeom>
          <a:noFill/>
        </p:spPr>
        <p:txBody>
          <a:bodyPr wrap="square" rtlCol="0">
            <a:spAutoFit/>
          </a:bodyPr>
          <a:lstStyle/>
          <a:p>
            <a:pPr marL="173038" marR="0" lvl="0" indent="-173038" algn="l" defTabSz="457200" rtl="0" eaLnBrk="1" fontAlgn="auto" latinLnBrk="0" hangingPunct="1">
              <a:lnSpc>
                <a:spcPts val="8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 Facelift – Social Science/Creative Arts </a:t>
            </a:r>
          </a:p>
          <a:p>
            <a:pPr marL="0" marR="0" lvl="0" indent="0" algn="l" defTabSz="457200" rtl="0" eaLnBrk="1" fontAlgn="auto" latinLnBrk="0" hangingPunct="1">
              <a:lnSpc>
                <a:spcPts val="800"/>
              </a:lnSpc>
              <a:spcBef>
                <a:spcPts val="600"/>
              </a:spcBef>
              <a:spcAft>
                <a:spcPts val="200"/>
              </a:spcAft>
              <a:buClr>
                <a:srgbClr val="1CADE4"/>
              </a:buClr>
              <a:buSzTx/>
              <a:buFontTx/>
              <a:buNone/>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   Department Space Refresh – Non DSA</a:t>
            </a:r>
          </a:p>
          <a:p>
            <a:pPr marL="173038" marR="0" lvl="0" indent="-173038" algn="l" defTabSz="457200" rtl="0" eaLnBrk="1" fontAlgn="auto" latinLnBrk="0" hangingPunct="1">
              <a:lnSpc>
                <a:spcPts val="16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B19 Pacific Heights Swing Space (Passport, GLPS, NETX,   ITS,  B2) &amp; Electrical/Ventilation Upgrade </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College Ridge (Faculty housing / Parcel B)</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Lot L EV Charging Stations Replacement</a:t>
            </a:r>
          </a:p>
        </p:txBody>
      </p:sp>
    </p:spTree>
    <p:extLst>
      <p:ext uri="{BB962C8B-B14F-4D97-AF65-F5344CB8AC3E}">
        <p14:creationId xmlns:p14="http://schemas.microsoft.com/office/powerpoint/2010/main" val="314224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56" y="944171"/>
            <a:ext cx="8761413" cy="706964"/>
          </a:xfrm>
        </p:spPr>
        <p:txBody>
          <a:bodyPr/>
          <a:lstStyle/>
          <a:p>
            <a:pPr algn="ctr"/>
            <a:r>
              <a:rPr lang="en-US" dirty="0"/>
              <a:t>      Department of Public Safety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6148" y="2642829"/>
            <a:ext cx="3001059" cy="3416300"/>
          </a:xfrm>
        </p:spPr>
      </p:pic>
    </p:spTree>
    <p:extLst>
      <p:ext uri="{BB962C8B-B14F-4D97-AF65-F5344CB8AC3E}">
        <p14:creationId xmlns:p14="http://schemas.microsoft.com/office/powerpoint/2010/main" val="203233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Mission Statement</a:t>
            </a:r>
          </a:p>
        </p:txBody>
      </p:sp>
      <p:sp>
        <p:nvSpPr>
          <p:cNvPr id="3" name="Content Placeholder 2"/>
          <p:cNvSpPr>
            <a:spLocks noGrp="1"/>
          </p:cNvSpPr>
          <p:nvPr>
            <p:ph idx="1"/>
          </p:nvPr>
        </p:nvSpPr>
        <p:spPr>
          <a:xfrm>
            <a:off x="1154953" y="2814516"/>
            <a:ext cx="9492530" cy="3416300"/>
          </a:xfrm>
        </p:spPr>
        <p:txBody>
          <a:bodyPr>
            <a:normAutofit/>
          </a:bodyPr>
          <a:lstStyle/>
          <a:p>
            <a:r>
              <a:rPr lang="en-US" sz="2400" dirty="0"/>
              <a:t>The Mission of the Facilities Planning, Maintenance &amp; Operations and Public Safety Departments is to ensure a safe, effective, and inspiring environment that supports and enhances the instructional mission and ensures student success of the San Mateo County Community College District.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77707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Overview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8" name="Content Placeholder 2"/>
          <p:cNvSpPr>
            <a:spLocks noGrp="1"/>
          </p:cNvSpPr>
          <p:nvPr>
            <p:ph idx="1"/>
          </p:nvPr>
        </p:nvSpPr>
        <p:spPr>
          <a:xfrm>
            <a:off x="-537537" y="2029870"/>
            <a:ext cx="8761412" cy="3416300"/>
          </a:xfrm>
        </p:spPr>
        <p:txBody>
          <a:bodyPr>
            <a:normAutofit fontScale="25000" lnSpcReduction="20000"/>
          </a:bodyPr>
          <a:lstStyle/>
          <a:p>
            <a:pPr lvl="2">
              <a:lnSpc>
                <a:spcPct val="120000"/>
              </a:lnSpc>
              <a:defRPr/>
            </a:pPr>
            <a:r>
              <a:rPr lang="en-US" sz="5200" dirty="0"/>
              <a:t>Enhanced Training</a:t>
            </a:r>
          </a:p>
          <a:p>
            <a:pPr lvl="3">
              <a:lnSpc>
                <a:spcPct val="120000"/>
              </a:lnSpc>
              <a:defRPr/>
            </a:pPr>
            <a:r>
              <a:rPr lang="en-US" sz="4400" dirty="0"/>
              <a:t>COVID – 19 Safety Procedures</a:t>
            </a:r>
          </a:p>
          <a:p>
            <a:pPr lvl="3">
              <a:lnSpc>
                <a:spcPct val="120000"/>
              </a:lnSpc>
              <a:defRPr/>
            </a:pPr>
            <a:r>
              <a:rPr lang="en-US" sz="4400" dirty="0"/>
              <a:t>Entire Department is trained and certified under SB390 (required by 07/2021)</a:t>
            </a:r>
          </a:p>
          <a:p>
            <a:pPr lvl="3">
              <a:lnSpc>
                <a:spcPct val="120000"/>
              </a:lnSpc>
              <a:defRPr/>
            </a:pPr>
            <a:r>
              <a:rPr lang="en-US" sz="4400" dirty="0"/>
              <a:t>Mandatory POST academy certification for all new officers</a:t>
            </a:r>
          </a:p>
          <a:p>
            <a:pPr lvl="3">
              <a:lnSpc>
                <a:spcPct val="120000"/>
              </a:lnSpc>
              <a:defRPr/>
            </a:pPr>
            <a:r>
              <a:rPr lang="en-US" sz="4400" dirty="0"/>
              <a:t>New and refresher POST and Emergency courses</a:t>
            </a:r>
          </a:p>
          <a:p>
            <a:pPr lvl="3">
              <a:lnSpc>
                <a:spcPct val="120000"/>
              </a:lnSpc>
              <a:defRPr/>
            </a:pPr>
            <a:r>
              <a:rPr lang="en-US" sz="4400" dirty="0"/>
              <a:t>MOU with local Law Enforcement / OES / PG&amp;E / Red Cross</a:t>
            </a:r>
          </a:p>
          <a:p>
            <a:pPr lvl="3">
              <a:lnSpc>
                <a:spcPct val="120000"/>
              </a:lnSpc>
              <a:defRPr/>
            </a:pPr>
            <a:r>
              <a:rPr lang="en-US" sz="4400" dirty="0"/>
              <a:t>Conflict resolution, campus crime prevention, generational differences, implicit bias, conflict management/de-escalation, Narcan</a:t>
            </a:r>
          </a:p>
          <a:p>
            <a:pPr lvl="2">
              <a:lnSpc>
                <a:spcPct val="120000"/>
              </a:lnSpc>
              <a:defRPr/>
            </a:pPr>
            <a:r>
              <a:rPr lang="en-US" sz="5200" dirty="0"/>
              <a:t>Enhanced Coverage  </a:t>
            </a:r>
          </a:p>
          <a:p>
            <a:pPr lvl="3">
              <a:lnSpc>
                <a:spcPct val="120000"/>
              </a:lnSpc>
              <a:defRPr/>
            </a:pPr>
            <a:r>
              <a:rPr lang="en-US" sz="4400" dirty="0"/>
              <a:t>Provide 24/7 coverage District Wide</a:t>
            </a:r>
          </a:p>
          <a:p>
            <a:pPr lvl="3">
              <a:lnSpc>
                <a:spcPct val="120000"/>
              </a:lnSpc>
              <a:defRPr/>
            </a:pPr>
            <a:r>
              <a:rPr lang="en-US" sz="4400" dirty="0"/>
              <a:t>Improved emergency and activity response time </a:t>
            </a:r>
          </a:p>
          <a:p>
            <a:pPr lvl="3">
              <a:lnSpc>
                <a:spcPct val="120000"/>
              </a:lnSpc>
              <a:defRPr/>
            </a:pPr>
            <a:r>
              <a:rPr lang="en-US" sz="4400" dirty="0"/>
              <a:t>Provide a more visible  presence of Public Safety Officers</a:t>
            </a:r>
          </a:p>
          <a:p>
            <a:pPr lvl="3">
              <a:lnSpc>
                <a:spcPct val="120000"/>
              </a:lnSpc>
              <a:defRPr/>
            </a:pPr>
            <a:r>
              <a:rPr lang="en-US" sz="4400" dirty="0"/>
              <a:t>Increased enforcement in Campus Parking Lots</a:t>
            </a:r>
          </a:p>
          <a:p>
            <a:pPr lvl="3">
              <a:lnSpc>
                <a:spcPct val="120000"/>
              </a:lnSpc>
              <a:defRPr/>
            </a:pPr>
            <a:r>
              <a:rPr lang="en-US" sz="4400" dirty="0"/>
              <a:t>Promote Safety Escort Services Program</a:t>
            </a:r>
          </a:p>
          <a:p>
            <a:pPr lvl="3">
              <a:lnSpc>
                <a:spcPct val="120000"/>
              </a:lnSpc>
              <a:defRPr/>
            </a:pPr>
            <a:r>
              <a:rPr lang="en-US" sz="4400" dirty="0"/>
              <a:t>Increased revenue through improved staffing and management</a:t>
            </a:r>
          </a:p>
          <a:p>
            <a:pPr lvl="2">
              <a:lnSpc>
                <a:spcPct val="120000"/>
              </a:lnSpc>
              <a:defRPr/>
            </a:pPr>
            <a:endParaRPr lang="en-US" sz="5200" dirty="0"/>
          </a:p>
          <a:p>
            <a:endParaRPr lang="en-US" dirty="0"/>
          </a:p>
        </p:txBody>
      </p:sp>
      <p:pic>
        <p:nvPicPr>
          <p:cNvPr id="9" name="Picture 8"/>
          <p:cNvPicPr>
            <a:picLocks noChangeAspect="1"/>
          </p:cNvPicPr>
          <p:nvPr/>
        </p:nvPicPr>
        <p:blipFill>
          <a:blip r:embed="rId2"/>
          <a:stretch>
            <a:fillRect/>
          </a:stretch>
        </p:blipFill>
        <p:spPr>
          <a:xfrm>
            <a:off x="7644611" y="2750994"/>
            <a:ext cx="4133770" cy="3103190"/>
          </a:xfrm>
          <a:prstGeom prst="rect">
            <a:avLst/>
          </a:prstGeom>
        </p:spPr>
      </p:pic>
    </p:spTree>
    <p:extLst>
      <p:ext uri="{BB962C8B-B14F-4D97-AF65-F5344CB8AC3E}">
        <p14:creationId xmlns:p14="http://schemas.microsoft.com/office/powerpoint/2010/main" val="177586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Duties &amp; Responsibilities</a:t>
            </a:r>
          </a:p>
        </p:txBody>
      </p:sp>
      <p:sp>
        <p:nvSpPr>
          <p:cNvPr id="6" name="Content Placeholder 5"/>
          <p:cNvSpPr>
            <a:spLocks noGrp="1"/>
          </p:cNvSpPr>
          <p:nvPr>
            <p:ph sz="half" idx="1"/>
          </p:nvPr>
        </p:nvSpPr>
        <p:spPr>
          <a:xfrm>
            <a:off x="1231955" y="2407585"/>
            <a:ext cx="5568575" cy="3788338"/>
          </a:xfrm>
        </p:spPr>
        <p:txBody>
          <a:bodyPr>
            <a:normAutofit fontScale="55000" lnSpcReduction="20000"/>
          </a:bodyPr>
          <a:lstStyle/>
          <a:p>
            <a:pPr>
              <a:buFont typeface="Courier New" panose="02070309020205020404" pitchFamily="49" charset="0"/>
              <a:buChar char="o"/>
            </a:pPr>
            <a:r>
              <a:rPr lang="en-US" altLang="en-US" sz="2700" dirty="0"/>
              <a:t>Maintain and Enforce Public Safety</a:t>
            </a:r>
          </a:p>
          <a:p>
            <a:pPr>
              <a:buFont typeface="Courier New" panose="02070309020205020404" pitchFamily="49" charset="0"/>
              <a:buChar char="o"/>
            </a:pPr>
            <a:r>
              <a:rPr lang="en-US" altLang="en-US" sz="2700" dirty="0"/>
              <a:t>Parking Enforcement</a:t>
            </a:r>
          </a:p>
          <a:p>
            <a:pPr>
              <a:buFont typeface="Courier New" panose="02070309020205020404" pitchFamily="49" charset="0"/>
              <a:buChar char="o"/>
            </a:pPr>
            <a:r>
              <a:rPr lang="en-US" altLang="en-US" sz="2700" dirty="0"/>
              <a:t>Community Policing</a:t>
            </a:r>
          </a:p>
          <a:p>
            <a:pPr>
              <a:buFont typeface="Courier New" panose="02070309020205020404" pitchFamily="49" charset="0"/>
              <a:buChar char="o"/>
            </a:pPr>
            <a:r>
              <a:rPr lang="en-US" altLang="en-US" sz="2700" dirty="0"/>
              <a:t>Medical Emergencies / First Aid / CPR / AED</a:t>
            </a:r>
          </a:p>
          <a:p>
            <a:pPr>
              <a:buFont typeface="Courier New" panose="02070309020205020404" pitchFamily="49" charset="0"/>
              <a:buChar char="o"/>
            </a:pPr>
            <a:r>
              <a:rPr lang="en-US" altLang="en-US" sz="2700" dirty="0"/>
              <a:t>Handle Dynamic Situations</a:t>
            </a:r>
          </a:p>
          <a:p>
            <a:pPr>
              <a:buFont typeface="Courier New" panose="02070309020205020404" pitchFamily="49" charset="0"/>
              <a:buChar char="o"/>
            </a:pPr>
            <a:r>
              <a:rPr lang="en-US" altLang="en-US" sz="2700" dirty="0"/>
              <a:t>Earthquake / Fire / General Emergency Evacuations</a:t>
            </a:r>
          </a:p>
          <a:p>
            <a:pPr>
              <a:buFont typeface="Courier New" panose="02070309020205020404" pitchFamily="49" charset="0"/>
              <a:buChar char="o"/>
            </a:pPr>
            <a:r>
              <a:rPr lang="en-US" altLang="en-US" sz="2700" dirty="0"/>
              <a:t>Emergency Preparedness Training</a:t>
            </a:r>
          </a:p>
          <a:p>
            <a:pPr>
              <a:buFont typeface="Courier New" panose="02070309020205020404" pitchFamily="49" charset="0"/>
              <a:buChar char="o"/>
            </a:pPr>
            <a:r>
              <a:rPr lang="en-US" altLang="en-US" sz="2700" dirty="0"/>
              <a:t>Liaison with Local Law Enforcement and Fire Department</a:t>
            </a:r>
          </a:p>
          <a:p>
            <a:pPr>
              <a:buFont typeface="Courier New" panose="02070309020205020404" pitchFamily="49" charset="0"/>
              <a:buChar char="o"/>
            </a:pPr>
            <a:r>
              <a:rPr lang="en-US" altLang="en-US" sz="2700" dirty="0"/>
              <a:t>Safety Escort Service</a:t>
            </a:r>
          </a:p>
          <a:p>
            <a:pPr>
              <a:buFont typeface="Courier New" panose="02070309020205020404" pitchFamily="49" charset="0"/>
              <a:buChar char="o"/>
            </a:pPr>
            <a:r>
              <a:rPr lang="en-US" altLang="en-US" sz="2700" dirty="0"/>
              <a:t>Lost and Found</a:t>
            </a:r>
          </a:p>
          <a:p>
            <a:pPr>
              <a:buFont typeface="Courier New" panose="02070309020205020404" pitchFamily="49" charset="0"/>
              <a:buChar char="o"/>
            </a:pPr>
            <a:r>
              <a:rPr lang="en-US" altLang="en-US" sz="2700" dirty="0"/>
              <a:t>General Public Relations</a:t>
            </a:r>
          </a:p>
          <a:p>
            <a:pPr marL="0" indent="0">
              <a:buNone/>
            </a:pPr>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4745" y="2376923"/>
            <a:ext cx="2864250" cy="3819000"/>
          </a:xfrm>
        </p:spPr>
      </p:pic>
    </p:spTree>
    <p:extLst>
      <p:ext uri="{BB962C8B-B14F-4D97-AF65-F5344CB8AC3E}">
        <p14:creationId xmlns:p14="http://schemas.microsoft.com/office/powerpoint/2010/main" val="78307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Alert Systems </a:t>
            </a:r>
          </a:p>
        </p:txBody>
      </p:sp>
      <p:sp>
        <p:nvSpPr>
          <p:cNvPr id="3" name="Content Placeholder 2"/>
          <p:cNvSpPr>
            <a:spLocks noGrp="1"/>
          </p:cNvSpPr>
          <p:nvPr>
            <p:ph idx="1"/>
          </p:nvPr>
        </p:nvSpPr>
        <p:spPr>
          <a:xfrm>
            <a:off x="1154955" y="2370967"/>
            <a:ext cx="8761412" cy="4020872"/>
          </a:xfrm>
        </p:spPr>
        <p:txBody>
          <a:bodyPr>
            <a:normAutofit fontScale="92500" lnSpcReduction="20000"/>
          </a:bodyPr>
          <a:lstStyle/>
          <a:p>
            <a:pPr>
              <a:buFont typeface="Wingdings" panose="05000000000000000000" pitchFamily="2" charset="2"/>
              <a:buChar char="§"/>
              <a:defRPr/>
            </a:pPr>
            <a:r>
              <a:rPr lang="en-US" dirty="0"/>
              <a:t>Emergency Announcement System (EAS) </a:t>
            </a:r>
          </a:p>
          <a:p>
            <a:pPr lvl="1">
              <a:buFont typeface="Wingdings" panose="05000000000000000000" pitchFamily="2" charset="2"/>
              <a:buChar char="§"/>
              <a:defRPr/>
            </a:pPr>
            <a:r>
              <a:rPr lang="en-US" dirty="0"/>
              <a:t>Monthly Test</a:t>
            </a:r>
          </a:p>
          <a:p>
            <a:pPr>
              <a:buFont typeface="Wingdings" panose="05000000000000000000" pitchFamily="2" charset="2"/>
              <a:buChar char="§"/>
              <a:defRPr/>
            </a:pPr>
            <a:r>
              <a:rPr lang="en-US" dirty="0"/>
              <a:t> RAVE – Emergency Text Message Notification </a:t>
            </a:r>
          </a:p>
          <a:p>
            <a:pPr lvl="1">
              <a:buFont typeface="Wingdings" panose="05000000000000000000" pitchFamily="2" charset="2"/>
              <a:buChar char="§"/>
              <a:defRPr/>
            </a:pPr>
            <a:r>
              <a:rPr lang="en-US" dirty="0"/>
              <a:t>26,925 Subscribers District Wide</a:t>
            </a:r>
          </a:p>
          <a:p>
            <a:pPr>
              <a:buFont typeface="Wingdings" panose="05000000000000000000" pitchFamily="2" charset="2"/>
              <a:buChar char="§"/>
              <a:defRPr/>
            </a:pPr>
            <a:r>
              <a:rPr lang="en-US" dirty="0"/>
              <a:t> UHF Radios – Communication District Wide</a:t>
            </a:r>
          </a:p>
          <a:p>
            <a:pPr lvl="1">
              <a:buFont typeface="Wingdings" panose="05000000000000000000" pitchFamily="2" charset="2"/>
              <a:buChar char="§"/>
              <a:defRPr/>
            </a:pPr>
            <a:r>
              <a:rPr lang="en-US" dirty="0"/>
              <a:t>Monthly Tests</a:t>
            </a:r>
          </a:p>
          <a:p>
            <a:pPr lvl="1">
              <a:buFont typeface="Wingdings" panose="05000000000000000000" pitchFamily="2" charset="2"/>
              <a:buChar char="§"/>
              <a:defRPr/>
            </a:pPr>
            <a:r>
              <a:rPr lang="en-US" dirty="0"/>
              <a:t>250+ Radios District Wide</a:t>
            </a:r>
          </a:p>
          <a:p>
            <a:pPr>
              <a:buFont typeface="Wingdings" panose="05000000000000000000" pitchFamily="2" charset="2"/>
              <a:buChar char="§"/>
              <a:defRPr/>
            </a:pPr>
            <a:r>
              <a:rPr lang="en-US" dirty="0"/>
              <a:t>Public Safety Website Homepage / Facebook / Twitter</a:t>
            </a:r>
          </a:p>
          <a:p>
            <a:pPr lvl="1">
              <a:buFont typeface="Wingdings" panose="05000000000000000000" pitchFamily="2" charset="2"/>
              <a:buChar char="§"/>
              <a:defRPr/>
            </a:pPr>
            <a:r>
              <a:rPr lang="en-US" dirty="0">
                <a:hlinkClick r:id="rId2"/>
              </a:rPr>
              <a:t>http://www.smccd.edu/publicsafety/</a:t>
            </a:r>
            <a:r>
              <a:rPr lang="en-US" dirty="0"/>
              <a:t> </a:t>
            </a:r>
          </a:p>
          <a:p>
            <a:pPr>
              <a:buFont typeface="Wingdings" panose="05000000000000000000" pitchFamily="2" charset="2"/>
              <a:buChar char="§"/>
              <a:defRPr/>
            </a:pPr>
            <a:r>
              <a:rPr lang="en-US" dirty="0"/>
              <a:t>VEOCI – Virtual Emergency Operations Center</a:t>
            </a:r>
          </a:p>
          <a:p>
            <a:pPr>
              <a:buFont typeface="Wingdings" panose="05000000000000000000" pitchFamily="2" charset="2"/>
              <a:buChar char="§"/>
              <a:defRPr/>
            </a:pPr>
            <a:r>
              <a:rPr lang="en-US" dirty="0"/>
              <a:t>County</a:t>
            </a:r>
          </a:p>
          <a:p>
            <a:pPr lvl="1">
              <a:buFont typeface="Wingdings" panose="05000000000000000000" pitchFamily="2" charset="2"/>
              <a:buChar char="§"/>
              <a:defRPr/>
            </a:pPr>
            <a:r>
              <a:rPr lang="en-US" dirty="0"/>
              <a:t>SMC Alerts via Email and Text</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descr="Emergency Alert System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585" y="2173529"/>
            <a:ext cx="4142991" cy="2216500"/>
          </a:xfrm>
          <a:prstGeom prst="rect">
            <a:avLst/>
          </a:prstGeom>
        </p:spPr>
      </p:pic>
    </p:spTree>
    <p:extLst>
      <p:ext uri="{BB962C8B-B14F-4D97-AF65-F5344CB8AC3E}">
        <p14:creationId xmlns:p14="http://schemas.microsoft.com/office/powerpoint/2010/main" val="81779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Technology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stretch>
            <a:fillRect/>
          </a:stretch>
        </p:blipFill>
        <p:spPr>
          <a:xfrm>
            <a:off x="6496522" y="2444474"/>
            <a:ext cx="2850678" cy="3550185"/>
          </a:xfrm>
          <a:prstGeom prst="rect">
            <a:avLst/>
          </a:prstGeom>
        </p:spPr>
      </p:pic>
      <p:sp>
        <p:nvSpPr>
          <p:cNvPr id="10" name="Content Placeholder 2"/>
          <p:cNvSpPr>
            <a:spLocks noGrp="1"/>
          </p:cNvSpPr>
          <p:nvPr>
            <p:ph idx="1"/>
          </p:nvPr>
        </p:nvSpPr>
        <p:spPr>
          <a:xfrm>
            <a:off x="785787" y="2444474"/>
            <a:ext cx="8761412" cy="3416300"/>
          </a:xfrm>
        </p:spPr>
        <p:txBody>
          <a:bodyPr>
            <a:normAutofit fontScale="25000" lnSpcReduction="20000"/>
          </a:bodyPr>
          <a:lstStyle/>
          <a:p>
            <a:pPr>
              <a:buFont typeface="Wingdings" panose="05000000000000000000" pitchFamily="2" charset="2"/>
              <a:buChar char="§"/>
              <a:defRPr/>
            </a:pPr>
            <a:r>
              <a:rPr lang="en-US" sz="5600" dirty="0"/>
              <a:t>Video Cameras</a:t>
            </a:r>
          </a:p>
          <a:p>
            <a:pPr lvl="1">
              <a:buFont typeface="Wingdings" panose="05000000000000000000" pitchFamily="2" charset="2"/>
              <a:buChar char="§"/>
              <a:defRPr/>
            </a:pPr>
            <a:r>
              <a:rPr lang="en-US" sz="5600" dirty="0"/>
              <a:t>800+ District Wide</a:t>
            </a:r>
          </a:p>
          <a:p>
            <a:pPr>
              <a:buFont typeface="Wingdings" panose="05000000000000000000" pitchFamily="2" charset="2"/>
              <a:buChar char="§"/>
              <a:defRPr/>
            </a:pPr>
            <a:r>
              <a:rPr lang="en-US" sz="5600" dirty="0"/>
              <a:t> ACAMs</a:t>
            </a:r>
          </a:p>
          <a:p>
            <a:pPr lvl="1">
              <a:buFont typeface="Wingdings" panose="05000000000000000000" pitchFamily="2" charset="2"/>
              <a:buChar char="§"/>
              <a:defRPr/>
            </a:pPr>
            <a:r>
              <a:rPr lang="en-US" sz="5600" dirty="0"/>
              <a:t>Employee Photo ID</a:t>
            </a:r>
          </a:p>
          <a:p>
            <a:pPr lvl="1">
              <a:buFont typeface="Wingdings" panose="05000000000000000000" pitchFamily="2" charset="2"/>
              <a:buChar char="§"/>
              <a:defRPr/>
            </a:pPr>
            <a:r>
              <a:rPr lang="en-US" sz="5600" dirty="0"/>
              <a:t>1,281 Points District Wide</a:t>
            </a:r>
          </a:p>
          <a:p>
            <a:pPr>
              <a:buFont typeface="Wingdings" panose="05000000000000000000" pitchFamily="2" charset="2"/>
              <a:buChar char="§"/>
              <a:defRPr/>
            </a:pPr>
            <a:r>
              <a:rPr lang="en-US" sz="5600" dirty="0"/>
              <a:t> AEDs</a:t>
            </a:r>
          </a:p>
          <a:p>
            <a:pPr lvl="1">
              <a:buFont typeface="Wingdings" panose="05000000000000000000" pitchFamily="2" charset="2"/>
              <a:buChar char="§"/>
              <a:defRPr/>
            </a:pPr>
            <a:r>
              <a:rPr lang="en-US" sz="5600" dirty="0"/>
              <a:t>70+ Units District Wide</a:t>
            </a:r>
          </a:p>
          <a:p>
            <a:pPr>
              <a:buFont typeface="Wingdings" panose="05000000000000000000" pitchFamily="2" charset="2"/>
              <a:buChar char="§"/>
              <a:defRPr/>
            </a:pPr>
            <a:r>
              <a:rPr lang="en-US" sz="5600" dirty="0"/>
              <a:t> 911 System</a:t>
            </a:r>
          </a:p>
          <a:p>
            <a:pPr>
              <a:buFont typeface="Wingdings" panose="05000000000000000000" pitchFamily="2" charset="2"/>
              <a:buChar char="§"/>
              <a:defRPr/>
            </a:pPr>
            <a:r>
              <a:rPr lang="en-US" sz="5600" dirty="0"/>
              <a:t> Duress Buttons</a:t>
            </a:r>
          </a:p>
          <a:p>
            <a:pPr lvl="1">
              <a:buFont typeface="Wingdings" panose="05000000000000000000" pitchFamily="2" charset="2"/>
              <a:buChar char="§"/>
              <a:defRPr/>
            </a:pPr>
            <a:r>
              <a:rPr lang="en-US" sz="5600" dirty="0"/>
              <a:t>Text</a:t>
            </a:r>
          </a:p>
          <a:p>
            <a:pPr lvl="1">
              <a:buFont typeface="Wingdings" panose="05000000000000000000" pitchFamily="2" charset="2"/>
              <a:buChar char="§"/>
              <a:defRPr/>
            </a:pPr>
            <a:r>
              <a:rPr lang="en-US" sz="5600" dirty="0"/>
              <a:t>Email</a:t>
            </a:r>
          </a:p>
          <a:p>
            <a:pPr lvl="1">
              <a:buFont typeface="Wingdings" panose="05000000000000000000" pitchFamily="2" charset="2"/>
              <a:buChar char="§"/>
              <a:defRPr/>
            </a:pPr>
            <a:r>
              <a:rPr lang="en-US" sz="5600" dirty="0"/>
              <a:t>66 District Wide (CSM 38, CAN 14, SKY 14) </a:t>
            </a:r>
          </a:p>
          <a:p>
            <a:pPr>
              <a:buFont typeface="Wingdings" panose="05000000000000000000" pitchFamily="2" charset="2"/>
              <a:buChar char="§"/>
              <a:defRPr/>
            </a:pPr>
            <a:r>
              <a:rPr lang="en-US" sz="5600" dirty="0"/>
              <a:t>Lockdown Button </a:t>
            </a:r>
          </a:p>
          <a:p>
            <a:pPr marL="0" indent="0">
              <a:buNone/>
              <a:defRPr/>
            </a:pPr>
            <a:r>
              <a:rPr lang="en-US" dirty="0"/>
              <a:t> </a:t>
            </a:r>
          </a:p>
          <a:p>
            <a:endParaRPr lang="en-US" dirty="0"/>
          </a:p>
        </p:txBody>
      </p:sp>
    </p:spTree>
    <p:extLst>
      <p:ext uri="{BB962C8B-B14F-4D97-AF65-F5344CB8AC3E}">
        <p14:creationId xmlns:p14="http://schemas.microsoft.com/office/powerpoint/2010/main" val="276107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Safety/Emergency Response </a:t>
            </a:r>
          </a:p>
        </p:txBody>
      </p:sp>
      <p:sp>
        <p:nvSpPr>
          <p:cNvPr id="5" name="Content Placeholder 4"/>
          <p:cNvSpPr>
            <a:spLocks noGrp="1"/>
          </p:cNvSpPr>
          <p:nvPr>
            <p:ph sz="half" idx="1"/>
          </p:nvPr>
        </p:nvSpPr>
        <p:spPr>
          <a:xfrm>
            <a:off x="1154954" y="2423160"/>
            <a:ext cx="4825158" cy="3775338"/>
          </a:xfrm>
        </p:spPr>
        <p:txBody>
          <a:bodyPr>
            <a:normAutofit fontScale="85000" lnSpcReduction="20000"/>
          </a:bodyPr>
          <a:lstStyle/>
          <a:p>
            <a:r>
              <a:rPr lang="en-US" sz="1700" dirty="0"/>
              <a:t>DW / Campus Safety Committees</a:t>
            </a:r>
          </a:p>
          <a:p>
            <a:r>
              <a:rPr lang="en-US" sz="1700" dirty="0"/>
              <a:t>OSHA Compliance </a:t>
            </a:r>
          </a:p>
          <a:p>
            <a:pPr lvl="1"/>
            <a:r>
              <a:rPr lang="en-US" sz="1700" dirty="0"/>
              <a:t>Chemical Hygiene Plan </a:t>
            </a:r>
          </a:p>
          <a:p>
            <a:pPr lvl="1"/>
            <a:r>
              <a:rPr lang="en-US" sz="1700" dirty="0"/>
              <a:t>Hazardous Communications Plan </a:t>
            </a:r>
          </a:p>
          <a:p>
            <a:pPr lvl="1"/>
            <a:r>
              <a:rPr lang="en-US" sz="1700" dirty="0"/>
              <a:t>Material Safety Data Sheets (MSDS) </a:t>
            </a:r>
          </a:p>
          <a:p>
            <a:r>
              <a:rPr lang="en-US" sz="1700" dirty="0"/>
              <a:t>Emergency Preparedness Training (</a:t>
            </a:r>
            <a:r>
              <a:rPr lang="en-US" sz="1700" dirty="0" err="1"/>
              <a:t>SafeColleges</a:t>
            </a:r>
            <a:r>
              <a:rPr lang="en-US" sz="1700" dirty="0"/>
              <a:t>)</a:t>
            </a:r>
          </a:p>
          <a:p>
            <a:pPr lvl="1"/>
            <a:r>
              <a:rPr lang="en-US" sz="1500" dirty="0">
                <a:hlinkClick r:id="rId2"/>
              </a:rPr>
              <a:t>https://training.fema.gov/is/courseoverview.aspx?code=IS-100.c</a:t>
            </a:r>
            <a:endParaRPr lang="en-US" sz="1500" dirty="0"/>
          </a:p>
          <a:p>
            <a:pPr lvl="1"/>
            <a:r>
              <a:rPr lang="en-US" sz="1500" dirty="0">
                <a:hlinkClick r:id="rId3"/>
              </a:rPr>
              <a:t>https://training.fema.gov/is/courseoverview.aspx?code=IS-200.c</a:t>
            </a:r>
            <a:r>
              <a:rPr lang="en-US" sz="1500" dirty="0"/>
              <a:t> </a:t>
            </a:r>
          </a:p>
          <a:p>
            <a:pPr lvl="1"/>
            <a:r>
              <a:rPr lang="en-US" sz="1700" dirty="0">
                <a:hlinkClick r:id="rId4"/>
              </a:rPr>
              <a:t>https://training.fema.gov/is/courseoverview.aspx?code=IS-700.b</a:t>
            </a:r>
            <a:r>
              <a:rPr lang="en-US" sz="1700" dirty="0"/>
              <a:t> </a:t>
            </a:r>
          </a:p>
          <a:p>
            <a:pPr lvl="1"/>
            <a:r>
              <a:rPr lang="en-US" sz="1700" dirty="0">
                <a:hlinkClick r:id="rId5"/>
              </a:rPr>
              <a:t>https://training.fema.gov/is/courseoverview.aspx?code=IS-800.c</a:t>
            </a:r>
            <a:r>
              <a:rPr lang="en-US" sz="1700" dirty="0"/>
              <a:t> </a:t>
            </a:r>
          </a:p>
          <a:p>
            <a:pPr marL="457200" lvl="1" indent="0">
              <a:buNone/>
            </a:pPr>
            <a:endParaRPr lang="en-US" dirty="0"/>
          </a:p>
        </p:txBody>
      </p:sp>
      <p:sp>
        <p:nvSpPr>
          <p:cNvPr id="6" name="Content Placeholder 5"/>
          <p:cNvSpPr>
            <a:spLocks noGrp="1"/>
          </p:cNvSpPr>
          <p:nvPr>
            <p:ph sz="half" idx="2"/>
          </p:nvPr>
        </p:nvSpPr>
        <p:spPr>
          <a:xfrm>
            <a:off x="6208712" y="2423159"/>
            <a:ext cx="4825159" cy="3775339"/>
          </a:xfrm>
        </p:spPr>
        <p:txBody>
          <a:bodyPr>
            <a:noAutofit/>
          </a:bodyPr>
          <a:lstStyle/>
          <a:p>
            <a:r>
              <a:rPr lang="en-US" sz="1200" dirty="0"/>
              <a:t>Emergency Operations Center (EOC) - Command/Management, Operations, Planning, Logistics, and Finance </a:t>
            </a:r>
          </a:p>
          <a:p>
            <a:r>
              <a:rPr lang="en-US" sz="1200" dirty="0"/>
              <a:t>Equipment </a:t>
            </a:r>
          </a:p>
          <a:p>
            <a:r>
              <a:rPr lang="en-US" sz="1200" dirty="0"/>
              <a:t>Communications</a:t>
            </a:r>
          </a:p>
          <a:p>
            <a:r>
              <a:rPr lang="en-US" sz="1200" dirty="0"/>
              <a:t>Mandated Disaster Service Workers </a:t>
            </a:r>
          </a:p>
          <a:p>
            <a:r>
              <a:rPr lang="en-US" sz="1200" dirty="0"/>
              <a:t>MOUs - OES, Red Cross, PG&amp;E and Local Law Enforcement</a:t>
            </a:r>
          </a:p>
          <a:p>
            <a:r>
              <a:rPr lang="en-US" sz="1200" dirty="0"/>
              <a:t>Risk Management and Compliance / Insurance / OCIP </a:t>
            </a:r>
          </a:p>
          <a:p>
            <a:r>
              <a:rPr lang="en-US" sz="1200" dirty="0"/>
              <a:t>CARES Team - President, Vice Presidents, Chief &amp; Captains of Public Safety, Psychological Services, Counseling, and Health Services</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64700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2" y="973668"/>
            <a:ext cx="9624209" cy="706964"/>
          </a:xfrm>
        </p:spPr>
        <p:txBody>
          <a:bodyPr/>
          <a:lstStyle/>
          <a:p>
            <a:r>
              <a:rPr lang="en-US" dirty="0"/>
              <a:t>Safety/Emergency Preparedness Trainings</a:t>
            </a:r>
          </a:p>
        </p:txBody>
      </p:sp>
      <p:sp>
        <p:nvSpPr>
          <p:cNvPr id="3" name="Content Placeholder 2"/>
          <p:cNvSpPr>
            <a:spLocks noGrp="1"/>
          </p:cNvSpPr>
          <p:nvPr>
            <p:ph sz="half" idx="1"/>
          </p:nvPr>
        </p:nvSpPr>
        <p:spPr>
          <a:xfrm>
            <a:off x="1238080" y="2398955"/>
            <a:ext cx="4742031" cy="3992883"/>
          </a:xfrm>
        </p:spPr>
        <p:txBody>
          <a:bodyPr>
            <a:normAutofit/>
          </a:bodyPr>
          <a:lstStyle/>
          <a:p>
            <a:r>
              <a:rPr lang="en-US" sz="1600" dirty="0"/>
              <a:t>EOC Table Top Exercises </a:t>
            </a:r>
          </a:p>
          <a:p>
            <a:r>
              <a:rPr lang="en-US" sz="1600" dirty="0"/>
              <a:t>EOC Training  - ICS 100/IS 700</a:t>
            </a:r>
          </a:p>
          <a:p>
            <a:r>
              <a:rPr lang="en-US" sz="1600" dirty="0"/>
              <a:t>Confronting School Violence Training </a:t>
            </a:r>
          </a:p>
          <a:p>
            <a:r>
              <a:rPr lang="en-US" sz="1600" dirty="0"/>
              <a:t>CPR / AED Training </a:t>
            </a:r>
          </a:p>
          <a:p>
            <a:r>
              <a:rPr lang="en-US" sz="1600" dirty="0"/>
              <a:t>Public Safety Power Shutdown (PSPS) </a:t>
            </a:r>
          </a:p>
          <a:p>
            <a:r>
              <a:rPr lang="en-US" sz="1600" dirty="0"/>
              <a:t>Lockdown Drills</a:t>
            </a:r>
          </a:p>
          <a:p>
            <a:r>
              <a:rPr lang="en-US" sz="1600" dirty="0"/>
              <a:t>Great CA Shakeout Earthquake Drill</a:t>
            </a:r>
          </a:p>
          <a:p>
            <a:r>
              <a:rPr lang="en-US" sz="1600" dirty="0"/>
              <a:t>Building Captain &amp; Floor Manager Training </a:t>
            </a:r>
          </a:p>
        </p:txBody>
      </p:sp>
      <p:sp>
        <p:nvSpPr>
          <p:cNvPr id="4" name="Content Placeholder 3"/>
          <p:cNvSpPr>
            <a:spLocks noGrp="1"/>
          </p:cNvSpPr>
          <p:nvPr>
            <p:ph sz="half" idx="2"/>
          </p:nvPr>
        </p:nvSpPr>
        <p:spPr>
          <a:xfrm>
            <a:off x="6208712" y="2398955"/>
            <a:ext cx="5500463" cy="3992883"/>
          </a:xfrm>
        </p:spPr>
        <p:txBody>
          <a:bodyPr>
            <a:normAutofit/>
          </a:bodyPr>
          <a:lstStyle/>
          <a:p>
            <a:r>
              <a:rPr lang="en-US" sz="1600" dirty="0"/>
              <a:t>FEMA Training </a:t>
            </a:r>
          </a:p>
          <a:p>
            <a:pPr lvl="1"/>
            <a:r>
              <a:rPr lang="en-US" dirty="0"/>
              <a:t>Sport Event Evacuation </a:t>
            </a:r>
          </a:p>
          <a:p>
            <a:pPr lvl="1"/>
            <a:r>
              <a:rPr lang="en-US" dirty="0"/>
              <a:t>Incident Management</a:t>
            </a:r>
          </a:p>
          <a:p>
            <a:pPr lvl="1"/>
            <a:r>
              <a:rPr lang="en-US" dirty="0"/>
              <a:t>Enhanced Incident </a:t>
            </a:r>
          </a:p>
          <a:p>
            <a:pPr lvl="1"/>
            <a:r>
              <a:rPr lang="en-US" dirty="0"/>
              <a:t>IHE 101 Developing Emergency Ops Plans </a:t>
            </a:r>
          </a:p>
          <a:p>
            <a:r>
              <a:rPr lang="en-US" sz="1600" dirty="0"/>
              <a:t>Campus Crisis Workshops </a:t>
            </a:r>
          </a:p>
          <a:p>
            <a:r>
              <a:rPr lang="en-US" sz="1600" dirty="0"/>
              <a:t>Red Cross Shelter Training </a:t>
            </a:r>
          </a:p>
          <a:p>
            <a:r>
              <a:rPr lang="en-US" sz="1600" dirty="0"/>
              <a:t>ATC Training (Post Earthquake Assessment of Buildings)</a:t>
            </a:r>
          </a:p>
        </p:txBody>
      </p:sp>
      <p:sp>
        <p:nvSpPr>
          <p:cNvPr id="5" name="Footer Placeholder 4"/>
          <p:cNvSpPr>
            <a:spLocks noGrp="1"/>
          </p:cNvSpPr>
          <p:nvPr>
            <p:ph type="ftr" sz="quarter" idx="11"/>
          </p:nvPr>
        </p:nvSpPr>
        <p:spPr/>
        <p:txBody>
          <a:bodyPr/>
          <a:lstStyle/>
          <a:p>
            <a:r>
              <a:rPr lang="en-US" dirty="0"/>
              <a:t>"Facilities &amp; Public Safety Excellence" </a:t>
            </a:r>
          </a:p>
        </p:txBody>
      </p:sp>
    </p:spTree>
    <p:extLst>
      <p:ext uri="{BB962C8B-B14F-4D97-AF65-F5344CB8AC3E}">
        <p14:creationId xmlns:p14="http://schemas.microsoft.com/office/powerpoint/2010/main" val="258541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218" y="1012998"/>
            <a:ext cx="8761413" cy="706964"/>
          </a:xfrm>
        </p:spPr>
        <p:txBody>
          <a:bodyPr/>
          <a:lstStyle/>
          <a:p>
            <a:pPr algn="ctr"/>
            <a:r>
              <a:rPr lang="en-US" dirty="0"/>
              <a:t>THE BIG FIVE </a:t>
            </a:r>
            <a:br>
              <a:rPr lang="en-US" dirty="0"/>
            </a:br>
            <a:r>
              <a:rPr lang="en-US" sz="1400" dirty="0"/>
              <a:t>Shelter in Place; Drop, Cover &amp; Hold On; Secure Campus; Lockdown or Barricade; Evacuation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7" name="Picture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52735" y="2599364"/>
            <a:ext cx="2870835" cy="38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20925" y="2599364"/>
            <a:ext cx="3392424" cy="3792474"/>
          </a:xfrm>
        </p:spPr>
      </p:pic>
      <p:sp>
        <p:nvSpPr>
          <p:cNvPr id="3" name="TextBox 2"/>
          <p:cNvSpPr txBox="1"/>
          <p:nvPr/>
        </p:nvSpPr>
        <p:spPr>
          <a:xfrm>
            <a:off x="5087471" y="3647974"/>
            <a:ext cx="736099" cy="200055"/>
          </a:xfrm>
          <a:prstGeom prst="rect">
            <a:avLst/>
          </a:prstGeom>
          <a:solidFill>
            <a:schemeClr val="bg1"/>
          </a:solidFill>
        </p:spPr>
        <p:txBody>
          <a:bodyPr wrap="square" rtlCol="0">
            <a:spAutoFit/>
          </a:bodyPr>
          <a:lstStyle/>
          <a:p>
            <a:r>
              <a:rPr lang="en-US" sz="700" dirty="0">
                <a:solidFill>
                  <a:srgbClr val="FF0000"/>
                </a:solidFill>
                <a:latin typeface="Calibri" panose="020F0502020204030204" pitchFamily="34" charset="0"/>
                <a:cs typeface="Calibri" panose="020F0502020204030204" pitchFamily="34" charset="0"/>
              </a:rPr>
              <a:t>(650) 738-7000</a:t>
            </a:r>
          </a:p>
        </p:txBody>
      </p:sp>
    </p:spTree>
    <p:extLst>
      <p:ext uri="{BB962C8B-B14F-4D97-AF65-F5344CB8AC3E}">
        <p14:creationId xmlns:p14="http://schemas.microsoft.com/office/powerpoint/2010/main" val="120608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661502"/>
            <a:ext cx="10058400" cy="1337802"/>
          </a:xfrm>
        </p:spPr>
        <p:txBody>
          <a:bodyPr/>
          <a:lstStyle/>
          <a:p>
            <a:pPr algn="ctr"/>
            <a:r>
              <a:rPr lang="en-US" dirty="0"/>
              <a:t>Emergency Generators</a:t>
            </a:r>
          </a:p>
        </p:txBody>
      </p:sp>
      <p:graphicFrame>
        <p:nvGraphicFramePr>
          <p:cNvPr id="6" name="Content Placeholder 5"/>
          <p:cNvGraphicFramePr>
            <a:graphicFrameLocks noGrp="1"/>
          </p:cNvGraphicFramePr>
          <p:nvPr>
            <p:ph idx="1"/>
          </p:nvPr>
        </p:nvGraphicFramePr>
        <p:xfrm>
          <a:off x="1154083" y="2393634"/>
          <a:ext cx="9704714" cy="3998204"/>
        </p:xfrm>
        <a:graphic>
          <a:graphicData uri="http://schemas.openxmlformats.org/drawingml/2006/table">
            <a:tbl>
              <a:tblPr>
                <a:tableStyleId>{8A107856-5554-42FB-B03E-39F5DBC370BA}</a:tableStyleId>
              </a:tblPr>
              <a:tblGrid>
                <a:gridCol w="1973841">
                  <a:extLst>
                    <a:ext uri="{9D8B030D-6E8A-4147-A177-3AD203B41FA5}">
                      <a16:colId xmlns:a16="http://schemas.microsoft.com/office/drawing/2014/main" val="20000"/>
                    </a:ext>
                  </a:extLst>
                </a:gridCol>
                <a:gridCol w="3509048">
                  <a:extLst>
                    <a:ext uri="{9D8B030D-6E8A-4147-A177-3AD203B41FA5}">
                      <a16:colId xmlns:a16="http://schemas.microsoft.com/office/drawing/2014/main" val="20001"/>
                    </a:ext>
                  </a:extLst>
                </a:gridCol>
                <a:gridCol w="2247984">
                  <a:extLst>
                    <a:ext uri="{9D8B030D-6E8A-4147-A177-3AD203B41FA5}">
                      <a16:colId xmlns:a16="http://schemas.microsoft.com/office/drawing/2014/main" val="20002"/>
                    </a:ext>
                  </a:extLst>
                </a:gridCol>
                <a:gridCol w="1973841">
                  <a:extLst>
                    <a:ext uri="{9D8B030D-6E8A-4147-A177-3AD203B41FA5}">
                      <a16:colId xmlns:a16="http://schemas.microsoft.com/office/drawing/2014/main" val="20003"/>
                    </a:ext>
                  </a:extLst>
                </a:gridCol>
              </a:tblGrid>
              <a:tr h="183185">
                <a:tc>
                  <a:txBody>
                    <a:bodyPr/>
                    <a:lstStyle/>
                    <a:p>
                      <a:pPr algn="ctr" fontAlgn="b"/>
                      <a:r>
                        <a:rPr lang="en-US" sz="1200" b="1" u="none" strike="noStrike" dirty="0">
                          <a:effectLst/>
                        </a:rPr>
                        <a:t>Emergency Generator</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Type</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Model</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Capacity</a:t>
                      </a:r>
                      <a:endParaRPr lang="en-US" sz="1200" b="1"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0"/>
                  </a:ext>
                </a:extLst>
              </a:tr>
              <a:tr h="605015">
                <a:tc>
                  <a:txBody>
                    <a:bodyPr/>
                    <a:lstStyle/>
                    <a:p>
                      <a:pPr algn="ctr" fontAlgn="ctr"/>
                      <a:r>
                        <a:rPr lang="en-US" sz="1400" u="none" strike="noStrike" dirty="0" err="1">
                          <a:effectLst/>
                          <a:latin typeface="+mn-lt"/>
                        </a:rPr>
                        <a:t>Cañada</a:t>
                      </a:r>
                      <a:r>
                        <a:rPr lang="en-US" sz="1400" u="none" strike="noStrike" baseline="0" dirty="0">
                          <a:effectLst/>
                          <a:latin typeface="+mn-lt"/>
                        </a:rPr>
                        <a:t> College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a:t>
                      </a:r>
                      <a:r>
                        <a:rPr lang="en-US" sz="1400" u="none" strike="noStrike" baseline="0" dirty="0">
                          <a:effectLst/>
                          <a:latin typeface="+mn-lt"/>
                        </a:rPr>
                        <a:t>  </a:t>
                      </a:r>
                      <a:r>
                        <a:rPr lang="en-US" sz="1400" u="none" strike="noStrike" dirty="0">
                          <a:effectLst/>
                          <a:latin typeface="+mn-lt"/>
                        </a:rPr>
                        <a:t>engine c4.4</a:t>
                      </a:r>
                      <a:r>
                        <a:rPr lang="en-US" sz="1400" u="none" strike="noStrike" baseline="0" dirty="0">
                          <a:effectLst/>
                          <a:latin typeface="+mn-lt"/>
                        </a:rPr>
                        <a:t>  </a:t>
                      </a:r>
                      <a:r>
                        <a:rPr lang="en-US" sz="1400" u="none" strike="noStrike" dirty="0">
                          <a:effectLst/>
                          <a:latin typeface="+mn-lt"/>
                        </a:rPr>
                        <a:t>S/N E5M02416AR </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XQ60-6</a:t>
                      </a:r>
                    </a:p>
                    <a:p>
                      <a:pPr algn="ctr" fontAlgn="ctr"/>
                      <a:r>
                        <a:rPr lang="en-US" sz="1400" b="0" i="0" u="none" strike="noStrike" dirty="0">
                          <a:solidFill>
                            <a:srgbClr val="000000"/>
                          </a:solidFill>
                          <a:effectLst/>
                          <a:latin typeface="+mn-lt"/>
                        </a:rPr>
                        <a:t>S/N</a:t>
                      </a:r>
                      <a:r>
                        <a:rPr lang="en-US" sz="1400" b="0" i="0" u="none" strike="noStrike" baseline="0" dirty="0">
                          <a:solidFill>
                            <a:srgbClr val="000000"/>
                          </a:solidFill>
                          <a:effectLst/>
                          <a:latin typeface="+mn-lt"/>
                        </a:rPr>
                        <a:t> CAT00C44PGLE00844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1"/>
                  </a:ext>
                </a:extLst>
              </a:tr>
              <a:tr h="605015">
                <a:tc>
                  <a:txBody>
                    <a:bodyPr/>
                    <a:lstStyle/>
                    <a:p>
                      <a:pPr algn="ctr" fontAlgn="ctr"/>
                      <a:r>
                        <a:rPr lang="en-US" sz="1400" u="none" strike="noStrike" dirty="0">
                          <a:effectLst/>
                          <a:latin typeface="+mn-lt"/>
                        </a:rPr>
                        <a:t>College</a:t>
                      </a:r>
                      <a:r>
                        <a:rPr lang="en-US" sz="1400" u="none" strike="noStrike" baseline="0" dirty="0">
                          <a:effectLst/>
                          <a:latin typeface="+mn-lt"/>
                        </a:rPr>
                        <a:t> of San Mateo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XQ60-6</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2"/>
                  </a:ext>
                </a:extLst>
              </a:tr>
              <a:tr h="690337">
                <a:tc>
                  <a:txBody>
                    <a:bodyPr/>
                    <a:lstStyle/>
                    <a:p>
                      <a:pPr algn="ctr" fontAlgn="ctr"/>
                      <a:r>
                        <a:rPr lang="en-US" sz="1400" u="none" strike="noStrike">
                          <a:effectLst/>
                          <a:latin typeface="+mn-lt"/>
                        </a:rPr>
                        <a:t>KCSM</a:t>
                      </a:r>
                      <a:endParaRPr lang="en-US"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DFEG-5755667</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350kw</a:t>
                      </a:r>
                      <a:br>
                        <a:rPr lang="en-US" sz="900" u="none" strike="noStrike" dirty="0">
                          <a:effectLst/>
                        </a:rPr>
                      </a:br>
                      <a:r>
                        <a:rPr lang="en-US" sz="900" u="none" strike="noStrike" dirty="0">
                          <a:effectLst/>
                        </a:rPr>
                        <a:t>75kva</a:t>
                      </a:r>
                      <a:br>
                        <a:rPr lang="en-US" sz="900" u="none" strike="noStrike" dirty="0">
                          <a:effectLst/>
                        </a:rPr>
                      </a:br>
                      <a:r>
                        <a:rPr lang="en-US" sz="900" u="none" strike="noStrike" dirty="0">
                          <a:effectLst/>
                        </a:rPr>
                        <a:t>105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3"/>
                  </a:ext>
                </a:extLst>
              </a:tr>
              <a:tr h="690337">
                <a:tc>
                  <a:txBody>
                    <a:bodyPr/>
                    <a:lstStyle/>
                    <a:p>
                      <a:pPr algn="ctr" fontAlgn="ctr"/>
                      <a:r>
                        <a:rPr lang="en-US" sz="1400" u="none" strike="noStrike" dirty="0">
                          <a:effectLst/>
                          <a:latin typeface="+mn-lt"/>
                        </a:rPr>
                        <a:t>District</a:t>
                      </a:r>
                      <a:r>
                        <a:rPr lang="en-US" sz="1400" u="none" strike="noStrike" baseline="0" dirty="0">
                          <a:effectLst/>
                          <a:latin typeface="+mn-lt"/>
                        </a:rPr>
                        <a:t> Office</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4.0</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DQDAA-5785992</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250kw</a:t>
                      </a:r>
                      <a:br>
                        <a:rPr lang="en-US" sz="900" u="none" strike="noStrike" dirty="0">
                          <a:effectLst/>
                        </a:rPr>
                      </a:br>
                      <a:r>
                        <a:rPr lang="en-US" sz="900" u="none" strike="noStrike" dirty="0">
                          <a:effectLst/>
                        </a:rPr>
                        <a:t>312.5kva</a:t>
                      </a:r>
                      <a:br>
                        <a:rPr lang="en-US" sz="900" u="none" strike="noStrike" dirty="0">
                          <a:effectLst/>
                        </a:rPr>
                      </a:br>
                      <a:r>
                        <a:rPr lang="en-US" sz="900" u="none" strike="noStrike" dirty="0">
                          <a:effectLst/>
                        </a:rPr>
                        <a:t>375.9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4"/>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B1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E3N00326</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GLE00808</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  </a:t>
                      </a:r>
                      <a:br>
                        <a:rPr lang="en-US" sz="900" u="none" strike="noStrike" dirty="0">
                          <a:effectLst/>
                        </a:rPr>
                      </a:br>
                      <a:r>
                        <a:rPr lang="en-US" sz="900" u="none" strike="noStrike" dirty="0">
                          <a:effectLst/>
                        </a:rPr>
                        <a:t>208v </a:t>
                      </a:r>
                      <a:br>
                        <a:rPr lang="en-US" sz="900" u="none" strike="noStrike" dirty="0">
                          <a:effectLst/>
                        </a:rPr>
                      </a:br>
                      <a:r>
                        <a:rPr lang="en-US" sz="900" u="none" strike="noStrike" dirty="0">
                          <a:effectLst/>
                        </a:rPr>
                        <a:t>2PH</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5"/>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B6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E3N00334</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GLE00811</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a:t>
                      </a:r>
                      <a:br>
                        <a:rPr lang="en-US" sz="900" u="none" strike="noStrike" dirty="0">
                          <a:effectLst/>
                        </a:rPr>
                      </a:br>
                      <a:r>
                        <a:rPr lang="en-US" sz="900" u="none" strike="noStrike" dirty="0">
                          <a:effectLst/>
                        </a:rPr>
                        <a:t>480v</a:t>
                      </a:r>
                      <a:br>
                        <a:rPr lang="en-US" sz="900" u="none" strike="noStrike" dirty="0">
                          <a:effectLst/>
                        </a:rPr>
                      </a:br>
                      <a:r>
                        <a:rPr lang="en-US" sz="900" u="none" strike="noStrike" dirty="0">
                          <a:effectLst/>
                        </a:rPr>
                        <a:t>3PA </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1"/>
          </p:nvPr>
        </p:nvSpPr>
        <p:spPr/>
        <p:txBody>
          <a:bodyPr/>
          <a:lstStyle/>
          <a:p>
            <a:r>
              <a:rPr lang="en-US"/>
              <a:t>"Facilities &amp; Public Safety Excellence" </a:t>
            </a:r>
          </a:p>
        </p:txBody>
      </p:sp>
    </p:spTree>
    <p:extLst>
      <p:ext uri="{BB962C8B-B14F-4D97-AF65-F5344CB8AC3E}">
        <p14:creationId xmlns:p14="http://schemas.microsoft.com/office/powerpoint/2010/main" val="153693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85" y="983500"/>
            <a:ext cx="8761413" cy="706964"/>
          </a:xfrm>
        </p:spPr>
        <p:txBody>
          <a:bodyPr/>
          <a:lstStyle/>
          <a:p>
            <a:pPr algn="ctr"/>
            <a:r>
              <a:rPr lang="en-US" dirty="0"/>
              <a:t>Emergency Fleet</a:t>
            </a:r>
          </a:p>
        </p:txBody>
      </p:sp>
      <p:sp>
        <p:nvSpPr>
          <p:cNvPr id="3" name="Content Placeholder 2"/>
          <p:cNvSpPr>
            <a:spLocks noGrp="1"/>
          </p:cNvSpPr>
          <p:nvPr>
            <p:ph idx="1"/>
          </p:nvPr>
        </p:nvSpPr>
        <p:spPr/>
        <p:txBody>
          <a:bodyPr>
            <a:normAutofit lnSpcReduction="10000"/>
          </a:bodyPr>
          <a:lstStyle/>
          <a:p>
            <a:r>
              <a:rPr lang="en-US" dirty="0"/>
              <a:t>SMCCD owns various types of vehicles located at the three colleges that could aid the community in emergency response situations to include:</a:t>
            </a:r>
          </a:p>
          <a:p>
            <a:pPr lvl="1"/>
            <a:r>
              <a:rPr lang="en-US" dirty="0"/>
              <a:t>Pickups</a:t>
            </a:r>
          </a:p>
          <a:p>
            <a:pPr lvl="1"/>
            <a:r>
              <a:rPr lang="en-US" dirty="0"/>
              <a:t>Vans</a:t>
            </a:r>
          </a:p>
          <a:p>
            <a:pPr lvl="1"/>
            <a:r>
              <a:rPr lang="en-US" dirty="0"/>
              <a:t>Backhoes</a:t>
            </a:r>
          </a:p>
          <a:p>
            <a:pPr lvl="1"/>
            <a:r>
              <a:rPr lang="en-US" dirty="0"/>
              <a:t>Flatbeds</a:t>
            </a:r>
          </a:p>
          <a:p>
            <a:pPr lvl="1"/>
            <a:r>
              <a:rPr lang="en-US" dirty="0"/>
              <a:t>Gators</a:t>
            </a:r>
          </a:p>
          <a:p>
            <a:pPr lvl="1"/>
            <a:r>
              <a:rPr lang="en-US" dirty="0"/>
              <a:t>Electric carts</a:t>
            </a:r>
          </a:p>
          <a:p>
            <a:pPr lvl="1"/>
            <a:r>
              <a:rPr lang="en-US" dirty="0"/>
              <a:t>Chippers</a:t>
            </a:r>
          </a:p>
          <a:p>
            <a:pPr lvl="1"/>
            <a:r>
              <a:rPr lang="en-US" dirty="0"/>
              <a:t>Genie Lifts</a:t>
            </a:r>
          </a:p>
          <a:p>
            <a:endParaRPr lang="en-US" dirty="0"/>
          </a:p>
        </p:txBody>
      </p:sp>
      <p:sp>
        <p:nvSpPr>
          <p:cNvPr id="4" name="Footer Placeholder 3"/>
          <p:cNvSpPr>
            <a:spLocks noGrp="1"/>
          </p:cNvSpPr>
          <p:nvPr>
            <p:ph type="ftr" sz="quarter" idx="11"/>
          </p:nvPr>
        </p:nvSpPr>
        <p:spPr/>
        <p:txBody>
          <a:bodyPr/>
          <a:lstStyle/>
          <a:p>
            <a:r>
              <a:rPr lang="en-US"/>
              <a:t>"Facilities &amp; Public Safety Excellence"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029" y="3294253"/>
            <a:ext cx="3905777" cy="2923668"/>
          </a:xfrm>
          <a:prstGeom prst="rect">
            <a:avLst/>
          </a:prstGeom>
        </p:spPr>
      </p:pic>
    </p:spTree>
    <p:extLst>
      <p:ext uri="{BB962C8B-B14F-4D97-AF65-F5344CB8AC3E}">
        <p14:creationId xmlns:p14="http://schemas.microsoft.com/office/powerpoint/2010/main" val="286975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Facilities Website</a:t>
            </a:r>
          </a:p>
        </p:txBody>
      </p:sp>
      <p:pic>
        <p:nvPicPr>
          <p:cNvPr id="8" name="Picture 7"/>
          <p:cNvPicPr>
            <a:picLocks noChangeAspect="1"/>
          </p:cNvPicPr>
          <p:nvPr/>
        </p:nvPicPr>
        <p:blipFill>
          <a:blip r:embed="rId2"/>
          <a:stretch>
            <a:fillRect/>
          </a:stretch>
        </p:blipFill>
        <p:spPr>
          <a:xfrm>
            <a:off x="6186016" y="483079"/>
            <a:ext cx="4726399" cy="6100630"/>
          </a:xfrm>
          <a:prstGeom prst="rect">
            <a:avLst/>
          </a:prstGeom>
        </p:spPr>
      </p:pic>
      <p:sp>
        <p:nvSpPr>
          <p:cNvPr id="4" name="Text Placeholder 3"/>
          <p:cNvSpPr>
            <a:spLocks noGrp="1"/>
          </p:cNvSpPr>
          <p:nvPr>
            <p:ph type="body" sz="half" idx="2"/>
          </p:nvPr>
        </p:nvSpPr>
        <p:spPr>
          <a:xfrm>
            <a:off x="724620" y="3657600"/>
            <a:ext cx="4960188" cy="1371600"/>
          </a:xfrm>
        </p:spPr>
        <p:txBody>
          <a:bodyPr>
            <a:normAutofit/>
          </a:bodyPr>
          <a:lstStyle/>
          <a:p>
            <a:pPr algn="ctr"/>
            <a:r>
              <a:rPr lang="en-US" sz="3600" dirty="0">
                <a:hlinkClick r:id="rId3" action="ppaction://hlinkfile"/>
              </a:rPr>
              <a:t>smccd.edu/facilities/</a:t>
            </a:r>
            <a:endParaRPr lang="en-US" sz="3600"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175909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27" y="993333"/>
            <a:ext cx="8761413" cy="706964"/>
          </a:xfrm>
        </p:spPr>
        <p:txBody>
          <a:bodyPr/>
          <a:lstStyle/>
          <a:p>
            <a:r>
              <a:rPr lang="en-US" dirty="0"/>
              <a:t>San Mateo County Map </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550" y="2291591"/>
            <a:ext cx="4920899" cy="4296244"/>
          </a:xfrm>
          <a:noFill/>
        </p:spPr>
      </p:pic>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292665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440" y="978587"/>
            <a:ext cx="8761413" cy="706964"/>
          </a:xfrm>
        </p:spPr>
        <p:txBody>
          <a:bodyPr/>
          <a:lstStyle/>
          <a:p>
            <a:pPr algn="ctr"/>
            <a:r>
              <a:rPr lang="en-US" dirty="0"/>
              <a:t>How to request a work order</a:t>
            </a:r>
          </a:p>
        </p:txBody>
      </p:sp>
      <p:sp>
        <p:nvSpPr>
          <p:cNvPr id="3" name="Text Placeholder 2"/>
          <p:cNvSpPr>
            <a:spLocks noGrp="1"/>
          </p:cNvSpPr>
          <p:nvPr>
            <p:ph type="body" idx="1"/>
          </p:nvPr>
        </p:nvSpPr>
        <p:spPr/>
        <p:txBody>
          <a:bodyPr/>
          <a:lstStyle/>
          <a:p>
            <a:r>
              <a:rPr lang="en-US" sz="1800" dirty="0">
                <a:solidFill>
                  <a:schemeClr val="tx1"/>
                </a:solidFill>
              </a:rPr>
              <a:t>Go to:</a:t>
            </a:r>
          </a:p>
        </p:txBody>
      </p:sp>
      <p:sp>
        <p:nvSpPr>
          <p:cNvPr id="4" name="Picture Placeholder 3"/>
          <p:cNvSpPr>
            <a:spLocks noGrp="1"/>
          </p:cNvSpPr>
          <p:nvPr>
            <p:ph type="pic" idx="15"/>
          </p:nvPr>
        </p:nvSpPr>
        <p:spPr/>
      </p:sp>
      <p:sp>
        <p:nvSpPr>
          <p:cNvPr id="5" name="Text Placeholder 4"/>
          <p:cNvSpPr>
            <a:spLocks noGrp="1"/>
          </p:cNvSpPr>
          <p:nvPr>
            <p:ph type="body" sz="half" idx="18"/>
          </p:nvPr>
        </p:nvSpPr>
        <p:spPr/>
        <p:txBody>
          <a:bodyPr/>
          <a:lstStyle/>
          <a:p>
            <a:r>
              <a:rPr lang="en-US" sz="1800" dirty="0">
                <a:solidFill>
                  <a:srgbClr val="0070C0"/>
                </a:solidFill>
                <a:hlinkClick r:id="rId2" action="ppaction://hlinkfile"/>
              </a:rPr>
              <a:t>smccd.edu/portal</a:t>
            </a:r>
            <a:endParaRPr lang="en-US" sz="1800" dirty="0">
              <a:solidFill>
                <a:srgbClr val="0070C0"/>
              </a:solidFill>
            </a:endParaRPr>
          </a:p>
          <a:p>
            <a:endParaRPr lang="en-US" dirty="0"/>
          </a:p>
        </p:txBody>
      </p:sp>
      <p:sp>
        <p:nvSpPr>
          <p:cNvPr id="6" name="Text Placeholder 5"/>
          <p:cNvSpPr>
            <a:spLocks noGrp="1"/>
          </p:cNvSpPr>
          <p:nvPr>
            <p:ph type="body" sz="quarter" idx="3"/>
          </p:nvPr>
        </p:nvSpPr>
        <p:spPr>
          <a:xfrm>
            <a:off x="4572537" y="4532846"/>
            <a:ext cx="3046766" cy="576261"/>
          </a:xfrm>
        </p:spPr>
        <p:txBody>
          <a:bodyPr/>
          <a:lstStyle/>
          <a:p>
            <a:r>
              <a:rPr lang="en-US" sz="1800" dirty="0">
                <a:solidFill>
                  <a:schemeClr val="tx1"/>
                </a:solidFill>
              </a:rPr>
              <a:t>Enter email username &amp; </a:t>
            </a:r>
          </a:p>
        </p:txBody>
      </p:sp>
      <p:sp>
        <p:nvSpPr>
          <p:cNvPr id="7" name="Picture Placeholder 6"/>
          <p:cNvSpPr>
            <a:spLocks noGrp="1"/>
          </p:cNvSpPr>
          <p:nvPr>
            <p:ph type="pic" idx="21"/>
          </p:nvPr>
        </p:nvSpPr>
        <p:spPr/>
      </p:sp>
      <p:sp>
        <p:nvSpPr>
          <p:cNvPr id="8" name="Text Placeholder 7"/>
          <p:cNvSpPr>
            <a:spLocks noGrp="1"/>
          </p:cNvSpPr>
          <p:nvPr>
            <p:ph type="body" sz="half" idx="19"/>
          </p:nvPr>
        </p:nvSpPr>
        <p:spPr/>
        <p:txBody>
          <a:bodyPr>
            <a:normAutofit/>
          </a:bodyPr>
          <a:lstStyle/>
          <a:p>
            <a:r>
              <a:rPr lang="en-US" sz="1800" dirty="0"/>
              <a:t>password</a:t>
            </a:r>
          </a:p>
        </p:txBody>
      </p:sp>
      <p:sp>
        <p:nvSpPr>
          <p:cNvPr id="9" name="Text Placeholder 8"/>
          <p:cNvSpPr>
            <a:spLocks noGrp="1"/>
          </p:cNvSpPr>
          <p:nvPr>
            <p:ph type="body" sz="quarter" idx="13"/>
          </p:nvPr>
        </p:nvSpPr>
        <p:spPr>
          <a:xfrm>
            <a:off x="7983434" y="4457953"/>
            <a:ext cx="3050438" cy="651154"/>
          </a:xfrm>
        </p:spPr>
        <p:txBody>
          <a:bodyPr/>
          <a:lstStyle/>
          <a:p>
            <a:r>
              <a:rPr lang="en-US" sz="1800" dirty="0">
                <a:solidFill>
                  <a:schemeClr val="tx1"/>
                </a:solidFill>
              </a:rPr>
              <a:t>Select location and </a:t>
            </a:r>
          </a:p>
        </p:txBody>
      </p:sp>
      <p:sp>
        <p:nvSpPr>
          <p:cNvPr id="10" name="Picture Placeholder 9"/>
          <p:cNvSpPr>
            <a:spLocks noGrp="1"/>
          </p:cNvSpPr>
          <p:nvPr>
            <p:ph type="pic" idx="22"/>
          </p:nvPr>
        </p:nvSpPr>
        <p:spPr/>
      </p:sp>
      <p:sp>
        <p:nvSpPr>
          <p:cNvPr id="11" name="Text Placeholder 10"/>
          <p:cNvSpPr>
            <a:spLocks noGrp="1"/>
          </p:cNvSpPr>
          <p:nvPr>
            <p:ph type="body" sz="half" idx="20"/>
          </p:nvPr>
        </p:nvSpPr>
        <p:spPr/>
        <p:txBody>
          <a:bodyPr>
            <a:normAutofit/>
          </a:bodyPr>
          <a:lstStyle/>
          <a:p>
            <a:r>
              <a:rPr lang="en-US" sz="1800" dirty="0"/>
              <a:t>complete form</a:t>
            </a:r>
          </a:p>
        </p:txBody>
      </p:sp>
      <p:sp>
        <p:nvSpPr>
          <p:cNvPr id="12" name="Footer Placeholder 11"/>
          <p:cNvSpPr>
            <a:spLocks noGrp="1"/>
          </p:cNvSpPr>
          <p:nvPr>
            <p:ph type="ftr" sz="quarter" idx="11"/>
          </p:nvPr>
        </p:nvSpPr>
        <p:spPr/>
        <p:txBody>
          <a:bodyPr/>
          <a:lstStyle/>
          <a:p>
            <a:r>
              <a:rPr lang="en-US"/>
              <a:t>"Facilities &amp; Public Safety Excellence" </a:t>
            </a:r>
            <a:endParaRPr lang="en-US" dirty="0"/>
          </a:p>
        </p:txBody>
      </p:sp>
      <p:pic>
        <p:nvPicPr>
          <p:cNvPr id="13" name="Picture 12"/>
          <p:cNvPicPr>
            <a:picLocks noChangeAspect="1"/>
          </p:cNvPicPr>
          <p:nvPr/>
        </p:nvPicPr>
        <p:blipFill>
          <a:blip r:embed="rId3"/>
          <a:stretch>
            <a:fillRect/>
          </a:stretch>
        </p:blipFill>
        <p:spPr>
          <a:xfrm>
            <a:off x="1334552" y="2587774"/>
            <a:ext cx="2690584" cy="1607236"/>
          </a:xfrm>
          <a:prstGeom prst="rect">
            <a:avLst/>
          </a:prstGeom>
        </p:spPr>
      </p:pic>
      <p:pic>
        <p:nvPicPr>
          <p:cNvPr id="15" name="Picture 14"/>
          <p:cNvPicPr>
            <a:picLocks noChangeAspect="1"/>
          </p:cNvPicPr>
          <p:nvPr/>
        </p:nvPicPr>
        <p:blipFill>
          <a:blip r:embed="rId4"/>
          <a:stretch>
            <a:fillRect/>
          </a:stretch>
        </p:blipFill>
        <p:spPr>
          <a:xfrm>
            <a:off x="4748462" y="2603500"/>
            <a:ext cx="2691242" cy="1591510"/>
          </a:xfrm>
          <a:prstGeom prst="rect">
            <a:avLst/>
          </a:prstGeom>
        </p:spPr>
      </p:pic>
      <p:pic>
        <p:nvPicPr>
          <p:cNvPr id="16" name="Picture 15"/>
          <p:cNvPicPr>
            <a:picLocks noChangeAspect="1"/>
          </p:cNvPicPr>
          <p:nvPr/>
        </p:nvPicPr>
        <p:blipFill>
          <a:blip r:embed="rId5"/>
          <a:stretch>
            <a:fillRect/>
          </a:stretch>
        </p:blipFill>
        <p:spPr>
          <a:xfrm>
            <a:off x="8229600" y="2603500"/>
            <a:ext cx="2624674" cy="1591510"/>
          </a:xfrm>
          <a:prstGeom prst="rect">
            <a:avLst/>
          </a:prstGeom>
        </p:spPr>
      </p:pic>
    </p:spTree>
    <p:extLst>
      <p:ext uri="{BB962C8B-B14F-4D97-AF65-F5344CB8AC3E}">
        <p14:creationId xmlns:p14="http://schemas.microsoft.com/office/powerpoint/2010/main" val="403702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137" y="754018"/>
            <a:ext cx="8761413" cy="706964"/>
          </a:xfrm>
        </p:spPr>
        <p:txBody>
          <a:bodyPr/>
          <a:lstStyle/>
          <a:p>
            <a:pPr algn="ctr"/>
            <a:r>
              <a:rPr lang="en-US" dirty="0"/>
              <a:t>    ONE TEAM!</a:t>
            </a:r>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5" name="TextBox 4"/>
          <p:cNvSpPr txBox="1"/>
          <p:nvPr/>
        </p:nvSpPr>
        <p:spPr>
          <a:xfrm>
            <a:off x="1079696" y="5700890"/>
            <a:ext cx="10098860" cy="369332"/>
          </a:xfrm>
          <a:prstGeom prst="rect">
            <a:avLst/>
          </a:prstGeom>
          <a:noFill/>
        </p:spPr>
        <p:txBody>
          <a:bodyPr wrap="square" rtlCol="0">
            <a:spAutoFit/>
          </a:bodyPr>
          <a:lstStyle/>
          <a:p>
            <a:pPr algn="ctr"/>
            <a:r>
              <a:rPr lang="en-US" b="1" dirty="0">
                <a:solidFill>
                  <a:srgbClr val="002060"/>
                </a:solidFill>
              </a:rPr>
              <a:t>Facilities Excellence = Customer Service * Professionalism * Team Work * Communication</a:t>
            </a:r>
          </a:p>
        </p:txBody>
      </p:sp>
      <p:sp>
        <p:nvSpPr>
          <p:cNvPr id="6" name="TextBox 5"/>
          <p:cNvSpPr txBox="1"/>
          <p:nvPr/>
        </p:nvSpPr>
        <p:spPr>
          <a:xfrm>
            <a:off x="915793" y="6070188"/>
            <a:ext cx="10098860" cy="369332"/>
          </a:xfrm>
          <a:prstGeom prst="rect">
            <a:avLst/>
          </a:prstGeom>
          <a:noFill/>
        </p:spPr>
        <p:txBody>
          <a:bodyPr wrap="square" rtlCol="0">
            <a:spAutoFit/>
          </a:bodyPr>
          <a:lstStyle/>
          <a:p>
            <a:pPr algn="ctr"/>
            <a:r>
              <a:rPr lang="en-US" b="1" dirty="0">
                <a:solidFill>
                  <a:srgbClr val="002060"/>
                </a:solidFill>
              </a:rPr>
              <a:t>Public Safety Excellence = Safety * Education * Service </a:t>
            </a:r>
          </a:p>
        </p:txBody>
      </p:sp>
      <p:pic>
        <p:nvPicPr>
          <p:cNvPr id="8" name="Picture 7">
            <a:extLst>
              <a:ext uri="{FF2B5EF4-FFF2-40B4-BE49-F238E27FC236}">
                <a16:creationId xmlns:a16="http://schemas.microsoft.com/office/drawing/2014/main" id="{2C82321E-1B2E-4152-AA5A-13661ECDF7ED}"/>
              </a:ext>
            </a:extLst>
          </p:cNvPr>
          <p:cNvPicPr>
            <a:picLocks noChangeAspect="1"/>
          </p:cNvPicPr>
          <p:nvPr/>
        </p:nvPicPr>
        <p:blipFill>
          <a:blip r:embed="rId2"/>
          <a:stretch>
            <a:fillRect/>
          </a:stretch>
        </p:blipFill>
        <p:spPr>
          <a:xfrm>
            <a:off x="457896" y="2108804"/>
            <a:ext cx="11276207" cy="3458875"/>
          </a:xfrm>
          <a:prstGeom prst="rect">
            <a:avLst/>
          </a:prstGeom>
        </p:spPr>
      </p:pic>
    </p:spTree>
    <p:extLst>
      <p:ext uri="{BB962C8B-B14F-4D97-AF65-F5344CB8AC3E}">
        <p14:creationId xmlns:p14="http://schemas.microsoft.com/office/powerpoint/2010/main" val="225237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69" y="973668"/>
            <a:ext cx="8761413" cy="706964"/>
          </a:xfrm>
        </p:spPr>
        <p:txBody>
          <a:bodyPr/>
          <a:lstStyle/>
          <a:p>
            <a:pPr algn="ctr"/>
            <a:br>
              <a:rPr lang="en-US" dirty="0"/>
            </a:br>
            <a:r>
              <a:rPr lang="en-US" dirty="0"/>
              <a:t>Facilities Planning, </a:t>
            </a:r>
            <a:br>
              <a:rPr lang="en-US" dirty="0"/>
            </a:br>
            <a:r>
              <a:rPr lang="en-US" dirty="0"/>
              <a:t>Maintenance &amp; Operations</a:t>
            </a:r>
            <a:br>
              <a:rPr lang="en-US" dirty="0"/>
            </a:br>
            <a:endParaRPr lang="en-US" dirty="0"/>
          </a:p>
        </p:txBody>
      </p:sp>
      <p:sp>
        <p:nvSpPr>
          <p:cNvPr id="12" name="object 9"/>
          <p:cNvSpPr txBox="1">
            <a:spLocks/>
          </p:cNvSpPr>
          <p:nvPr/>
        </p:nvSpPr>
        <p:spPr>
          <a:xfrm>
            <a:off x="607098" y="6482787"/>
            <a:ext cx="2296795" cy="181609"/>
          </a:xfrm>
          <a:prstGeom prst="rect">
            <a:avLst/>
          </a:prstGeom>
        </p:spPr>
        <p:txBody>
          <a:bodyPr vert="horz" wrap="square" lIns="0" tIns="13335" rIns="0" bIns="0" rtlCol="0">
            <a:spAutoFit/>
          </a:bodyPr>
          <a:lstStyle>
            <a:defPPr>
              <a:defRPr lang="en-US"/>
            </a:defPPr>
            <a:lvl1pPr marL="0" algn="l" defTabSz="914400" rtl="0" eaLnBrk="1" latinLnBrk="0" hangingPunct="1">
              <a:defRPr sz="1000" b="1" i="0" kern="1200">
                <a:solidFill>
                  <a:srgbClr val="ACD333"/>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000" b="1" i="0" u="none" strike="noStrike" kern="1200" cap="none" spc="-5" normalizeH="0" baseline="0" noProof="0" dirty="0">
                <a:ln>
                  <a:noFill/>
                </a:ln>
                <a:solidFill>
                  <a:srgbClr val="ACD333"/>
                </a:solidFill>
                <a:effectLst/>
                <a:uLnTx/>
                <a:uFillTx/>
                <a:latin typeface="Century Gothic"/>
                <a:ea typeface="+mn-ea"/>
              </a:rPr>
              <a:t>"Facilities</a:t>
            </a:r>
            <a:r>
              <a:rPr kumimoji="0" lang="en-US" sz="1000" b="1" i="0" u="none" strike="noStrike" kern="1200" cap="none" spc="-25" normalizeH="0" baseline="0" noProof="0" dirty="0">
                <a:ln>
                  <a:noFill/>
                </a:ln>
                <a:solidFill>
                  <a:srgbClr val="ACD333"/>
                </a:solidFill>
                <a:effectLst/>
                <a:uLnTx/>
                <a:uFillTx/>
                <a:latin typeface="Century Gothic"/>
                <a:ea typeface="+mn-ea"/>
              </a:rPr>
              <a:t> </a:t>
            </a:r>
            <a:r>
              <a:rPr kumimoji="0" lang="en-US" sz="1000" b="1" i="0" u="none" strike="noStrike" kern="1200" cap="none" spc="0" normalizeH="0" baseline="0" noProof="0" dirty="0">
                <a:ln>
                  <a:noFill/>
                </a:ln>
                <a:solidFill>
                  <a:srgbClr val="ACD333"/>
                </a:solidFill>
                <a:effectLst/>
                <a:uLnTx/>
                <a:uFillTx/>
                <a:latin typeface="Century Gothic"/>
                <a:ea typeface="+mn-ea"/>
              </a:rPr>
              <a:t>&amp;</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Public</a:t>
            </a:r>
            <a:r>
              <a:rPr kumimoji="0" lang="en-US" sz="1000" b="1" i="0" u="none" strike="noStrike" kern="1200" cap="none" spc="-10"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Safety</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Excellence"</a:t>
            </a:r>
          </a:p>
        </p:txBody>
      </p:sp>
      <p:pic>
        <p:nvPicPr>
          <p:cNvPr id="5" name="Picture 4"/>
          <p:cNvPicPr>
            <a:picLocks noChangeAspect="1"/>
          </p:cNvPicPr>
          <p:nvPr/>
        </p:nvPicPr>
        <p:blipFill>
          <a:blip r:embed="rId2"/>
          <a:stretch>
            <a:fillRect/>
          </a:stretch>
        </p:blipFill>
        <p:spPr>
          <a:xfrm>
            <a:off x="3179973" y="2496231"/>
            <a:ext cx="5113826" cy="2170362"/>
          </a:xfrm>
          <a:prstGeom prst="rect">
            <a:avLst/>
          </a:prstGeom>
        </p:spPr>
      </p:pic>
    </p:spTree>
    <p:extLst>
      <p:ext uri="{BB962C8B-B14F-4D97-AF65-F5344CB8AC3E}">
        <p14:creationId xmlns:p14="http://schemas.microsoft.com/office/powerpoint/2010/main" val="4456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13" y="949487"/>
            <a:ext cx="8761413" cy="706964"/>
          </a:xfrm>
        </p:spPr>
        <p:txBody>
          <a:bodyPr/>
          <a:lstStyle/>
          <a:p>
            <a:pPr algn="ctr"/>
            <a:r>
              <a:rPr lang="en-US" dirty="0"/>
              <a:t>SMCCCD Campus Maps </a:t>
            </a:r>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pic>
        <p:nvPicPr>
          <p:cNvPr id="3" name="Picture 2"/>
          <p:cNvPicPr>
            <a:picLocks noChangeAspect="1"/>
          </p:cNvPicPr>
          <p:nvPr/>
        </p:nvPicPr>
        <p:blipFill>
          <a:blip r:embed="rId2"/>
          <a:stretch>
            <a:fillRect/>
          </a:stretch>
        </p:blipFill>
        <p:spPr>
          <a:xfrm>
            <a:off x="232775" y="2846716"/>
            <a:ext cx="3700869" cy="3095534"/>
          </a:xfrm>
          <a:prstGeom prst="rect">
            <a:avLst/>
          </a:prstGeom>
        </p:spPr>
      </p:pic>
      <p:pic>
        <p:nvPicPr>
          <p:cNvPr id="8" name="Picture 7"/>
          <p:cNvPicPr>
            <a:picLocks noChangeAspect="1"/>
          </p:cNvPicPr>
          <p:nvPr/>
        </p:nvPicPr>
        <p:blipFill>
          <a:blip r:embed="rId3"/>
          <a:stretch>
            <a:fillRect/>
          </a:stretch>
        </p:blipFill>
        <p:spPr>
          <a:xfrm>
            <a:off x="3932062" y="2846717"/>
            <a:ext cx="4157091" cy="3095534"/>
          </a:xfrm>
          <a:prstGeom prst="rect">
            <a:avLst/>
          </a:prstGeom>
        </p:spPr>
      </p:pic>
      <p:pic>
        <p:nvPicPr>
          <p:cNvPr id="9" name="Picture 8"/>
          <p:cNvPicPr>
            <a:picLocks noChangeAspect="1"/>
          </p:cNvPicPr>
          <p:nvPr/>
        </p:nvPicPr>
        <p:blipFill>
          <a:blip r:embed="rId4"/>
          <a:stretch>
            <a:fillRect/>
          </a:stretch>
        </p:blipFill>
        <p:spPr>
          <a:xfrm>
            <a:off x="8089153" y="2365558"/>
            <a:ext cx="3151066" cy="4256875"/>
          </a:xfrm>
          <a:prstGeom prst="rect">
            <a:avLst/>
          </a:prstGeom>
        </p:spPr>
      </p:pic>
    </p:spTree>
    <p:extLst>
      <p:ext uri="{BB962C8B-B14F-4D97-AF65-F5344CB8AC3E}">
        <p14:creationId xmlns:p14="http://schemas.microsoft.com/office/powerpoint/2010/main" val="102940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916" y="555119"/>
            <a:ext cx="8651057" cy="706964"/>
          </a:xfrm>
        </p:spPr>
        <p:txBody>
          <a:bodyPr/>
          <a:lstStyle/>
          <a:p>
            <a:pPr algn="ctr"/>
            <a:r>
              <a:rPr lang="en-US" sz="3600" dirty="0">
                <a:solidFill>
                  <a:schemeClr val="bg1"/>
                </a:solidFill>
              </a:rPr>
              <a:t>FPMO/DPS Organizational Chart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a:extLst>
              <a:ext uri="{FF2B5EF4-FFF2-40B4-BE49-F238E27FC236}">
                <a16:creationId xmlns:a16="http://schemas.microsoft.com/office/drawing/2014/main" id="{73D153AB-19D6-4AED-8AE6-5DEDEFB8CBDA}"/>
              </a:ext>
            </a:extLst>
          </p:cNvPr>
          <p:cNvPicPr>
            <a:picLocks noChangeAspect="1"/>
          </p:cNvPicPr>
          <p:nvPr/>
        </p:nvPicPr>
        <p:blipFill>
          <a:blip r:embed="rId2"/>
          <a:stretch>
            <a:fillRect/>
          </a:stretch>
        </p:blipFill>
        <p:spPr>
          <a:xfrm>
            <a:off x="114300" y="1393826"/>
            <a:ext cx="11963400" cy="4998012"/>
          </a:xfrm>
          <a:prstGeom prst="rect">
            <a:avLst/>
          </a:prstGeom>
        </p:spPr>
      </p:pic>
    </p:spTree>
    <p:extLst>
      <p:ext uri="{BB962C8B-B14F-4D97-AF65-F5344CB8AC3E}">
        <p14:creationId xmlns:p14="http://schemas.microsoft.com/office/powerpoint/2010/main" val="73307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56" y="924507"/>
            <a:ext cx="8761413" cy="706964"/>
          </a:xfrm>
        </p:spPr>
        <p:txBody>
          <a:bodyPr/>
          <a:lstStyle/>
          <a:p>
            <a:pPr algn="ctr"/>
            <a:r>
              <a:rPr lang="en-US" dirty="0">
                <a:solidFill>
                  <a:schemeClr val="bg1"/>
                </a:solidFill>
              </a:rPr>
              <a:t>District Demographics </a:t>
            </a:r>
            <a:endParaRPr lang="en-US" sz="1200" dirty="0">
              <a:solidFill>
                <a:schemeClr val="bg1"/>
              </a:solidFill>
            </a:endParaRPr>
          </a:p>
        </p:txBody>
      </p:sp>
      <p:sp>
        <p:nvSpPr>
          <p:cNvPr id="4" name="Footer Placeholder 3"/>
          <p:cNvSpPr>
            <a:spLocks noGrp="1"/>
          </p:cNvSpPr>
          <p:nvPr>
            <p:ph type="ftr" sz="quarter" idx="11"/>
          </p:nvPr>
        </p:nvSpPr>
        <p:spPr>
          <a:xfrm>
            <a:off x="788489" y="6449233"/>
            <a:ext cx="4951911" cy="332567"/>
          </a:xfrm>
        </p:spPr>
        <p:txBody>
          <a:bodyPr/>
          <a:lstStyle/>
          <a:p>
            <a:r>
              <a:rPr lang="en-US" sz="900" dirty="0">
                <a:solidFill>
                  <a:schemeClr val="tx1"/>
                </a:solidFill>
              </a:rPr>
              <a:t>† Includes Facilities, Public Safety and Auxiliary Services including athletic centers. </a:t>
            </a:r>
          </a:p>
          <a:p>
            <a:r>
              <a:rPr lang="en-US" sz="900" dirty="0">
                <a:solidFill>
                  <a:schemeClr val="tx1"/>
                </a:solidFill>
              </a:rPr>
              <a:t>*2024 data not yet available from State Chancellor’s Office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33169963"/>
              </p:ext>
            </p:extLst>
          </p:nvPr>
        </p:nvGraphicFramePr>
        <p:xfrm>
          <a:off x="788489" y="2151994"/>
          <a:ext cx="10439082" cy="4232005"/>
        </p:xfrm>
        <a:graphic>
          <a:graphicData uri="http://schemas.openxmlformats.org/drawingml/2006/table">
            <a:tbl>
              <a:tblPr firstRow="1" bandRow="1"/>
              <a:tblGrid>
                <a:gridCol w="1159898">
                  <a:extLst>
                    <a:ext uri="{9D8B030D-6E8A-4147-A177-3AD203B41FA5}">
                      <a16:colId xmlns:a16="http://schemas.microsoft.com/office/drawing/2014/main" val="4022637843"/>
                    </a:ext>
                  </a:extLst>
                </a:gridCol>
                <a:gridCol w="1159898">
                  <a:extLst>
                    <a:ext uri="{9D8B030D-6E8A-4147-A177-3AD203B41FA5}">
                      <a16:colId xmlns:a16="http://schemas.microsoft.com/office/drawing/2014/main" val="176119302"/>
                    </a:ext>
                  </a:extLst>
                </a:gridCol>
                <a:gridCol w="1159898">
                  <a:extLst>
                    <a:ext uri="{9D8B030D-6E8A-4147-A177-3AD203B41FA5}">
                      <a16:colId xmlns:a16="http://schemas.microsoft.com/office/drawing/2014/main" val="2769133155"/>
                    </a:ext>
                  </a:extLst>
                </a:gridCol>
                <a:gridCol w="1159898">
                  <a:extLst>
                    <a:ext uri="{9D8B030D-6E8A-4147-A177-3AD203B41FA5}">
                      <a16:colId xmlns:a16="http://schemas.microsoft.com/office/drawing/2014/main" val="291976290"/>
                    </a:ext>
                  </a:extLst>
                </a:gridCol>
                <a:gridCol w="1159898">
                  <a:extLst>
                    <a:ext uri="{9D8B030D-6E8A-4147-A177-3AD203B41FA5}">
                      <a16:colId xmlns:a16="http://schemas.microsoft.com/office/drawing/2014/main" val="3181803738"/>
                    </a:ext>
                  </a:extLst>
                </a:gridCol>
                <a:gridCol w="1159898">
                  <a:extLst>
                    <a:ext uri="{9D8B030D-6E8A-4147-A177-3AD203B41FA5}">
                      <a16:colId xmlns:a16="http://schemas.microsoft.com/office/drawing/2014/main" val="2341548007"/>
                    </a:ext>
                  </a:extLst>
                </a:gridCol>
                <a:gridCol w="1159898">
                  <a:extLst>
                    <a:ext uri="{9D8B030D-6E8A-4147-A177-3AD203B41FA5}">
                      <a16:colId xmlns:a16="http://schemas.microsoft.com/office/drawing/2014/main" val="2067980641"/>
                    </a:ext>
                  </a:extLst>
                </a:gridCol>
                <a:gridCol w="1159898">
                  <a:extLst>
                    <a:ext uri="{9D8B030D-6E8A-4147-A177-3AD203B41FA5}">
                      <a16:colId xmlns:a16="http://schemas.microsoft.com/office/drawing/2014/main" val="3350020982"/>
                    </a:ext>
                  </a:extLst>
                </a:gridCol>
                <a:gridCol w="1159898">
                  <a:extLst>
                    <a:ext uri="{9D8B030D-6E8A-4147-A177-3AD203B41FA5}">
                      <a16:colId xmlns:a16="http://schemas.microsoft.com/office/drawing/2014/main" val="3482941176"/>
                    </a:ext>
                  </a:extLst>
                </a:gridCol>
              </a:tblGrid>
              <a:tr h="144726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Campus Acreage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Gross Square Feet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Assignable Square Footage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Buildings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Parking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Headcount</a:t>
                      </a:r>
                    </a:p>
                    <a:p>
                      <a:pPr algn="ctr"/>
                      <a:r>
                        <a:rPr lang="en-US" sz="1100" dirty="0">
                          <a:solidFill>
                            <a:srgbClr val="002060"/>
                          </a:solidFill>
                        </a:rPr>
                        <a:t>(Fall 2024)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FTES</a:t>
                      </a:r>
                    </a:p>
                    <a:p>
                      <a:pPr algn="ctr"/>
                      <a:r>
                        <a:rPr lang="en-US" sz="1100" dirty="0">
                          <a:solidFill>
                            <a:srgbClr val="002060"/>
                          </a:solidFill>
                        </a:rPr>
                        <a:t>(Fall 2024)</a:t>
                      </a:r>
                    </a:p>
                    <a:p>
                      <a:pPr algn="ctr"/>
                      <a:endParaRPr lang="en-US" sz="1400" dirty="0">
                        <a:solidFill>
                          <a:schemeClr val="bg1"/>
                        </a:solidFill>
                      </a:endParaRPr>
                    </a:p>
                    <a:p>
                      <a:pPr algn="ctr"/>
                      <a:endParaRPr lang="en-US" sz="1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Full-Time &amp;</a:t>
                      </a:r>
                      <a:r>
                        <a:rPr lang="en-US" sz="1400" baseline="0" dirty="0">
                          <a:solidFill>
                            <a:srgbClr val="002060"/>
                          </a:solidFill>
                        </a:rPr>
                        <a:t> Part-Time Faculty &amp; Staff</a:t>
                      </a:r>
                      <a:r>
                        <a:rPr lang="en-US" sz="1400" dirty="0">
                          <a:solidFill>
                            <a:srgbClr val="002060"/>
                          </a:solidFill>
                        </a:rPr>
                        <a:t>           </a:t>
                      </a:r>
                      <a:r>
                        <a:rPr lang="en-US" sz="1100" dirty="0">
                          <a:solidFill>
                            <a:srgbClr val="002060"/>
                          </a:solidFill>
                        </a:rPr>
                        <a:t>(Fall</a:t>
                      </a:r>
                      <a:r>
                        <a:rPr lang="en-US" sz="1100" baseline="0" dirty="0">
                          <a:solidFill>
                            <a:srgbClr val="002060"/>
                          </a:solidFill>
                        </a:rPr>
                        <a:t> 2023*)</a:t>
                      </a:r>
                      <a:endParaRPr lang="en-US" sz="1100" dirty="0">
                        <a:solidFill>
                          <a:srgbClr val="002060"/>
                        </a:solidFill>
                      </a:endParaRPr>
                    </a:p>
                    <a:p>
                      <a:pPr algn="ctr"/>
                      <a:endParaRPr lang="en-US" sz="1100" b="0" dirty="0">
                        <a:solidFill>
                          <a:srgbClr val="00206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2BA97"/>
                    </a:solidFill>
                  </a:tcPr>
                </a:tc>
                <a:extLst>
                  <a:ext uri="{0D108BD9-81ED-4DB2-BD59-A6C34878D82A}">
                    <a16:rowId xmlns:a16="http://schemas.microsoft.com/office/drawing/2014/main" val="189505684"/>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Cañada College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124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451,335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298,140</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2,025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6,632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1,956</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330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82786331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College</a:t>
                      </a:r>
                      <a:r>
                        <a:rPr lang="en-US" sz="1400" b="1" baseline="0" dirty="0">
                          <a:solidFill>
                            <a:srgbClr val="002060"/>
                          </a:solidFill>
                        </a:rPr>
                        <a:t> of San Mateo</a:t>
                      </a:r>
                      <a:endParaRPr lang="en-US" sz="1400" b="1"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150</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710,</a:t>
                      </a:r>
                      <a:r>
                        <a:rPr lang="en-US" sz="1400" kern="1200" baseline="0" dirty="0">
                          <a:solidFill>
                            <a:srgbClr val="002060"/>
                          </a:solidFill>
                          <a:latin typeface="+mn-lt"/>
                          <a:ea typeface="+mn-ea"/>
                          <a:cs typeface="+mn-cs"/>
                        </a:rPr>
                        <a:t>169</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482,655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3,737</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9,896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3,814</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516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70598994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Skyline College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102</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560,</a:t>
                      </a:r>
                      <a:r>
                        <a:rPr lang="en-US" sz="1400" kern="1200" baseline="0" dirty="0">
                          <a:solidFill>
                            <a:srgbClr val="002060"/>
                          </a:solidFill>
                          <a:latin typeface="+mn-lt"/>
                          <a:ea typeface="+mn-ea"/>
                          <a:cs typeface="+mn-cs"/>
                        </a:rPr>
                        <a:t> 502</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380,893</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2,356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9,579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3,553</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484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146572139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District Office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a:t>
                      </a:r>
                      <a:r>
                        <a:rPr lang="en-US" sz="1400" kern="1200" baseline="0" dirty="0">
                          <a:solidFill>
                            <a:srgbClr val="002060"/>
                          </a:solidFill>
                          <a:latin typeface="+mn-lt"/>
                          <a:ea typeface="+mn-ea"/>
                          <a:cs typeface="+mn-cs"/>
                        </a:rPr>
                        <a:t>in CSM</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24,929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15,788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1</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in CSM</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292†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25367188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TOTAL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376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1,746,935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1,177,476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109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rgbClr val="002060"/>
                          </a:solidFill>
                          <a:latin typeface="+mn-lt"/>
                          <a:ea typeface="+mn-ea"/>
                          <a:cs typeface="+mn-cs"/>
                        </a:rPr>
                        <a:t>8,118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26,107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9,323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b="1" kern="1200" dirty="0">
                          <a:solidFill>
                            <a:schemeClr val="tx2">
                              <a:lumMod val="75000"/>
                            </a:schemeClr>
                          </a:solidFill>
                          <a:latin typeface="+mn-lt"/>
                          <a:ea typeface="+mn-ea"/>
                          <a:cs typeface="+mn-cs"/>
                        </a:rPr>
                        <a:t>1,622</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502229340"/>
                  </a:ext>
                </a:extLst>
              </a:tr>
            </a:tbl>
          </a:graphicData>
        </a:graphic>
      </p:graphicFrame>
    </p:spTree>
    <p:extLst>
      <p:ext uri="{BB962C8B-B14F-4D97-AF65-F5344CB8AC3E}">
        <p14:creationId xmlns:p14="http://schemas.microsoft.com/office/powerpoint/2010/main" val="7260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882" y="983500"/>
            <a:ext cx="8761413" cy="706964"/>
          </a:xfrm>
        </p:spPr>
        <p:txBody>
          <a:bodyPr/>
          <a:lstStyle/>
          <a:p>
            <a:pPr algn="ctr"/>
            <a:r>
              <a:rPr lang="en-US" dirty="0"/>
              <a:t>SMCCCD Assets Portfolio</a:t>
            </a:r>
          </a:p>
        </p:txBody>
      </p:sp>
      <p:sp>
        <p:nvSpPr>
          <p:cNvPr id="3" name="Content Placeholder 2"/>
          <p:cNvSpPr>
            <a:spLocks noGrp="1"/>
          </p:cNvSpPr>
          <p:nvPr>
            <p:ph idx="1"/>
          </p:nvPr>
        </p:nvSpPr>
        <p:spPr>
          <a:xfrm>
            <a:off x="817296" y="2263788"/>
            <a:ext cx="7373190" cy="4362516"/>
          </a:xfrm>
        </p:spPr>
        <p:txBody>
          <a:bodyPr>
            <a:normAutofit fontScale="70000" lnSpcReduction="20000"/>
          </a:bodyPr>
          <a:lstStyle/>
          <a:p>
            <a:r>
              <a:rPr lang="en-US" sz="2600" dirty="0"/>
              <a:t>Exterior Environment </a:t>
            </a:r>
          </a:p>
          <a:p>
            <a:pPr lvl="1"/>
            <a:r>
              <a:rPr lang="en-US" altLang="en-US" sz="2000" dirty="0">
                <a:solidFill>
                  <a:schemeClr val="bg2">
                    <a:lumMod val="25000"/>
                  </a:schemeClr>
                </a:solidFill>
              </a:rPr>
              <a:t>3 campuses totaling 376 acres </a:t>
            </a:r>
          </a:p>
          <a:p>
            <a:pPr lvl="2"/>
            <a:r>
              <a:rPr lang="en-US" altLang="en-US" sz="1600" dirty="0">
                <a:solidFill>
                  <a:schemeClr val="bg2">
                    <a:lumMod val="25000"/>
                  </a:schemeClr>
                </a:solidFill>
              </a:rPr>
              <a:t>144 acres are actively maintained </a:t>
            </a:r>
          </a:p>
          <a:p>
            <a:pPr lvl="1"/>
            <a:r>
              <a:rPr lang="en-US" altLang="en-US" sz="2000" dirty="0">
                <a:solidFill>
                  <a:schemeClr val="bg2">
                    <a:lumMod val="25000"/>
                  </a:schemeClr>
                </a:solidFill>
              </a:rPr>
              <a:t>66 parking lots, 9,210 parking spaces, with associated wheel stops, striping and pavement markings </a:t>
            </a:r>
          </a:p>
          <a:p>
            <a:pPr lvl="1"/>
            <a:r>
              <a:rPr lang="en-US" altLang="en-US" sz="2000" dirty="0">
                <a:solidFill>
                  <a:schemeClr val="bg2">
                    <a:lumMod val="25000"/>
                  </a:schemeClr>
                </a:solidFill>
              </a:rPr>
              <a:t>7.6 miles of roadway </a:t>
            </a:r>
          </a:p>
          <a:p>
            <a:pPr lvl="1"/>
            <a:r>
              <a:rPr lang="en-US" altLang="en-US" sz="2000" dirty="0">
                <a:solidFill>
                  <a:schemeClr val="bg2">
                    <a:lumMod val="25000"/>
                  </a:schemeClr>
                </a:solidFill>
              </a:rPr>
              <a:t>48+ miles of underground pipeline (for electrical, communications, sanitary and storm drain, water supply, gas, irrigation) </a:t>
            </a:r>
          </a:p>
          <a:p>
            <a:pPr lvl="1"/>
            <a:r>
              <a:rPr lang="en-US" altLang="en-US" sz="2000" dirty="0">
                <a:solidFill>
                  <a:schemeClr val="bg2">
                    <a:lumMod val="25000"/>
                  </a:schemeClr>
                </a:solidFill>
              </a:rPr>
              <a:t>over 3,000 exterior light fixtures </a:t>
            </a:r>
          </a:p>
          <a:p>
            <a:pPr lvl="1"/>
            <a:r>
              <a:rPr lang="en-US" altLang="en-US" sz="2000" dirty="0">
                <a:solidFill>
                  <a:schemeClr val="bg2">
                    <a:lumMod val="25000"/>
                  </a:schemeClr>
                </a:solidFill>
              </a:rPr>
              <a:t>10 sports fields (8 synthetic) and 2 tracks </a:t>
            </a:r>
          </a:p>
          <a:p>
            <a:pPr lvl="1"/>
            <a:r>
              <a:rPr lang="en-US" altLang="en-US" sz="2000" dirty="0">
                <a:solidFill>
                  <a:schemeClr val="bg2">
                    <a:lumMod val="25000"/>
                  </a:schemeClr>
                </a:solidFill>
              </a:rPr>
              <a:t>38+ acres of landscaped areas </a:t>
            </a:r>
          </a:p>
          <a:p>
            <a:pPr lvl="1"/>
            <a:r>
              <a:rPr lang="en-US" altLang="en-US" sz="2000" dirty="0">
                <a:solidFill>
                  <a:schemeClr val="bg2">
                    <a:lumMod val="25000"/>
                  </a:schemeClr>
                </a:solidFill>
              </a:rPr>
              <a:t>22 tennis courts </a:t>
            </a:r>
          </a:p>
          <a:p>
            <a:pPr lvl="1"/>
            <a:r>
              <a:rPr lang="en-US" altLang="en-US" sz="2000" dirty="0">
                <a:solidFill>
                  <a:schemeClr val="bg2">
                    <a:lumMod val="25000"/>
                  </a:schemeClr>
                </a:solidFill>
              </a:rPr>
              <a:t>4 swimming pools &amp; 7 fountains</a:t>
            </a:r>
          </a:p>
          <a:p>
            <a:pPr lvl="1"/>
            <a:r>
              <a:rPr lang="en-US" altLang="en-US" sz="2000" dirty="0">
                <a:solidFill>
                  <a:schemeClr val="bg2">
                    <a:lumMod val="25000"/>
                  </a:schemeClr>
                </a:solidFill>
              </a:rPr>
              <a:t>DW Rolling Stock: 138 (</a:t>
            </a:r>
            <a:r>
              <a:rPr lang="en-US" altLang="en-US" sz="2000" dirty="0">
                <a:solidFill>
                  <a:schemeClr val="tx1"/>
                </a:solidFill>
              </a:rPr>
              <a:t>Facilities 122</a:t>
            </a:r>
            <a:r>
              <a:rPr lang="en-US" altLang="en-US" sz="2000" dirty="0">
                <a:solidFill>
                  <a:schemeClr val="bg2">
                    <a:lumMod val="25000"/>
                  </a:schemeClr>
                </a:solidFill>
              </a:rPr>
              <a:t>, Public Safety 16)</a:t>
            </a:r>
          </a:p>
          <a:p>
            <a:pPr lvl="1"/>
            <a:r>
              <a:rPr lang="en-US" altLang="en-US" sz="2000" dirty="0">
                <a:solidFill>
                  <a:schemeClr val="bg2">
                    <a:lumMod val="25000"/>
                  </a:schemeClr>
                </a:solidFill>
              </a:rPr>
              <a:t>93 Electric Vehicle Charging Stations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486" y="3030829"/>
            <a:ext cx="3451759" cy="2761407"/>
          </a:xfrm>
          <a:prstGeom prst="rect">
            <a:avLst/>
          </a:prstGeom>
        </p:spPr>
      </p:pic>
    </p:spTree>
    <p:extLst>
      <p:ext uri="{BB962C8B-B14F-4D97-AF65-F5344CB8AC3E}">
        <p14:creationId xmlns:p14="http://schemas.microsoft.com/office/powerpoint/2010/main" val="376750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5" y="1012997"/>
            <a:ext cx="8761413" cy="706964"/>
          </a:xfrm>
        </p:spPr>
        <p:txBody>
          <a:bodyPr/>
          <a:lstStyle/>
          <a:p>
            <a:pPr algn="ctr"/>
            <a:r>
              <a:rPr lang="en-US" dirty="0"/>
              <a:t>SMCCCD Assets Portfolio</a:t>
            </a:r>
          </a:p>
        </p:txBody>
      </p:sp>
      <p:sp>
        <p:nvSpPr>
          <p:cNvPr id="3" name="Content Placeholder 2"/>
          <p:cNvSpPr>
            <a:spLocks noGrp="1"/>
          </p:cNvSpPr>
          <p:nvPr>
            <p:ph idx="1"/>
          </p:nvPr>
        </p:nvSpPr>
        <p:spPr>
          <a:xfrm>
            <a:off x="938676" y="2388198"/>
            <a:ext cx="7412305" cy="4003640"/>
          </a:xfrm>
        </p:spPr>
        <p:txBody>
          <a:bodyPr>
            <a:normAutofit fontScale="77500" lnSpcReduction="20000"/>
          </a:bodyPr>
          <a:lstStyle/>
          <a:p>
            <a:r>
              <a:rPr lang="en-US" sz="2300" dirty="0"/>
              <a:t>Interior Environment </a:t>
            </a:r>
          </a:p>
          <a:p>
            <a:pPr lvl="1"/>
            <a:r>
              <a:rPr lang="en-US" altLang="en-US" sz="2000" dirty="0">
                <a:solidFill>
                  <a:schemeClr val="bg2">
                    <a:lumMod val="25000"/>
                  </a:schemeClr>
                </a:solidFill>
              </a:rPr>
              <a:t>100+ buildings with over 1.6M GSF</a:t>
            </a:r>
          </a:p>
          <a:p>
            <a:pPr lvl="2"/>
            <a:r>
              <a:rPr lang="en-US" altLang="en-US" sz="1600" dirty="0">
                <a:solidFill>
                  <a:schemeClr val="bg2">
                    <a:lumMod val="25000"/>
                  </a:schemeClr>
                </a:solidFill>
              </a:rPr>
              <a:t>~173 general lecture classrooms</a:t>
            </a:r>
          </a:p>
          <a:p>
            <a:pPr lvl="2"/>
            <a:r>
              <a:rPr lang="en-US" altLang="en-US" sz="1600" dirty="0">
                <a:solidFill>
                  <a:schemeClr val="bg2">
                    <a:lumMod val="25000"/>
                  </a:schemeClr>
                </a:solidFill>
              </a:rPr>
              <a:t>~165 labs</a:t>
            </a:r>
          </a:p>
          <a:p>
            <a:pPr lvl="2"/>
            <a:r>
              <a:rPr lang="en-US" altLang="en-US" sz="1600" dirty="0">
                <a:solidFill>
                  <a:schemeClr val="bg2">
                    <a:lumMod val="25000"/>
                  </a:schemeClr>
                </a:solidFill>
              </a:rPr>
              <a:t>~760 offices/administrative spaces </a:t>
            </a:r>
          </a:p>
          <a:p>
            <a:pPr lvl="1"/>
            <a:r>
              <a:rPr lang="en-US" altLang="en-US" sz="2000" dirty="0">
                <a:solidFill>
                  <a:schemeClr val="bg2">
                    <a:lumMod val="25000"/>
                  </a:schemeClr>
                </a:solidFill>
              </a:rPr>
              <a:t>107 roofs </a:t>
            </a:r>
            <a:endParaRPr lang="en-US" altLang="en-US" sz="1500" i="1" dirty="0">
              <a:solidFill>
                <a:schemeClr val="bg2">
                  <a:lumMod val="25000"/>
                </a:schemeClr>
              </a:solidFill>
            </a:endParaRPr>
          </a:p>
          <a:p>
            <a:pPr lvl="1"/>
            <a:r>
              <a:rPr lang="en-US" altLang="en-US" sz="2000" dirty="0">
                <a:solidFill>
                  <a:schemeClr val="bg2">
                    <a:lumMod val="25000"/>
                  </a:schemeClr>
                </a:solidFill>
              </a:rPr>
              <a:t>48 elevators </a:t>
            </a:r>
          </a:p>
          <a:p>
            <a:pPr lvl="1"/>
            <a:r>
              <a:rPr lang="en-US" altLang="en-US" sz="2000" dirty="0">
                <a:solidFill>
                  <a:schemeClr val="tx1"/>
                </a:solidFill>
              </a:rPr>
              <a:t>3,977 interior and exterior doors</a:t>
            </a:r>
          </a:p>
          <a:p>
            <a:pPr lvl="1"/>
            <a:r>
              <a:rPr lang="en-US" altLang="en-US" sz="2000" dirty="0">
                <a:solidFill>
                  <a:schemeClr val="tx1"/>
                </a:solidFill>
              </a:rPr>
              <a:t>13,442 windows</a:t>
            </a:r>
          </a:p>
          <a:p>
            <a:pPr lvl="1"/>
            <a:r>
              <a:rPr lang="en-US" altLang="en-US" sz="2000" dirty="0">
                <a:solidFill>
                  <a:schemeClr val="tx1"/>
                </a:solidFill>
              </a:rPr>
              <a:t>588 pieces of mechanical equipment (air handlers, pumps, boilers, chillers, fans, transformers)</a:t>
            </a:r>
          </a:p>
          <a:p>
            <a:pPr lvl="1"/>
            <a:r>
              <a:rPr lang="en-US" altLang="en-US" sz="2000" dirty="0">
                <a:solidFill>
                  <a:schemeClr val="tx1"/>
                </a:solidFill>
              </a:rPr>
              <a:t>22,050+ interior lights</a:t>
            </a:r>
          </a:p>
          <a:p>
            <a:pPr lvl="1"/>
            <a:r>
              <a:rPr lang="en-US" altLang="en-US" sz="2000" dirty="0">
                <a:solidFill>
                  <a:schemeClr val="tx1"/>
                </a:solidFill>
              </a:rPr>
              <a:t>251 restrooms (with multiple sinks, toilets, urinals in each, ADA)</a:t>
            </a:r>
          </a:p>
          <a:p>
            <a:pPr lvl="1"/>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981" y="2476445"/>
            <a:ext cx="2742241" cy="3647574"/>
          </a:xfrm>
          <a:prstGeom prst="rect">
            <a:avLst/>
          </a:prstGeom>
        </p:spPr>
      </p:pic>
    </p:spTree>
    <p:extLst>
      <p:ext uri="{BB962C8B-B14F-4D97-AF65-F5344CB8AC3E}">
        <p14:creationId xmlns:p14="http://schemas.microsoft.com/office/powerpoint/2010/main" val="86115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88966"/>
            <a:ext cx="9284447" cy="706964"/>
          </a:xfrm>
        </p:spPr>
        <p:txBody>
          <a:bodyPr/>
          <a:lstStyle/>
          <a:p>
            <a:r>
              <a:rPr lang="en-US" dirty="0"/>
              <a:t>Maintenance &amp; Operations Expectations</a:t>
            </a:r>
          </a:p>
        </p:txBody>
      </p:sp>
      <p:sp>
        <p:nvSpPr>
          <p:cNvPr id="4" name="Footer Placeholder 3"/>
          <p:cNvSpPr>
            <a:spLocks noGrp="1"/>
          </p:cNvSpPr>
          <p:nvPr>
            <p:ph type="ftr" sz="quarter" idx="11"/>
          </p:nvPr>
        </p:nvSpPr>
        <p:spPr>
          <a:xfrm>
            <a:off x="463882" y="6239437"/>
            <a:ext cx="3859795" cy="304801"/>
          </a:xfrm>
        </p:spPr>
        <p:txBody>
          <a:bodyPr/>
          <a:lstStyle/>
          <a:p>
            <a:r>
              <a:rPr lang="en-US" dirty="0"/>
              <a:t>"Facilities &amp; Public Safety Excellence" </a:t>
            </a:r>
          </a:p>
        </p:txBody>
      </p:sp>
      <p:sp>
        <p:nvSpPr>
          <p:cNvPr id="7" name="Content Placeholder 6">
            <a:extLst>
              <a:ext uri="{FF2B5EF4-FFF2-40B4-BE49-F238E27FC236}">
                <a16:creationId xmlns:a16="http://schemas.microsoft.com/office/drawing/2014/main" id="{FC6923BB-8CCC-4DA5-9788-56DE68CA2C34}"/>
              </a:ext>
            </a:extLst>
          </p:cNvPr>
          <p:cNvSpPr>
            <a:spLocks noGrp="1"/>
          </p:cNvSpPr>
          <p:nvPr>
            <p:ph idx="1"/>
          </p:nvPr>
        </p:nvSpPr>
        <p:spPr>
          <a:xfrm>
            <a:off x="463882" y="2202894"/>
            <a:ext cx="11728118" cy="2463997"/>
          </a:xfrm>
        </p:spPr>
        <p:txBody>
          <a:bodyPr>
            <a:normAutofit/>
          </a:bodyPr>
          <a:lstStyle/>
          <a:p>
            <a:r>
              <a:rPr lang="en-US" dirty="0"/>
              <a:t>APPA Standards provide information about:</a:t>
            </a:r>
          </a:p>
          <a:p>
            <a:pPr lvl="1">
              <a:buFont typeface="Wingdings" panose="05000000000000000000" pitchFamily="2" charset="2"/>
              <a:buChar char="Ø"/>
            </a:pPr>
            <a:r>
              <a:rPr lang="en-US" sz="1800" dirty="0"/>
              <a:t>Levels of service, space categories, cleaning frequencies, and measurable work assignments.</a:t>
            </a:r>
          </a:p>
          <a:p>
            <a:pPr lvl="1">
              <a:buFont typeface="Wingdings" panose="05000000000000000000" pitchFamily="2" charset="2"/>
              <a:buChar char="Ø"/>
            </a:pPr>
            <a:r>
              <a:rPr lang="en-US" sz="1800" dirty="0"/>
              <a:t>This information is essential to create accurate and equitable staffing assignments, performance metrics, and communicate expectations.</a:t>
            </a:r>
          </a:p>
          <a:p>
            <a:r>
              <a:rPr lang="en-US" dirty="0"/>
              <a:t>APPA recommends Level 2 as the reasonable standard</a:t>
            </a:r>
          </a:p>
          <a:p>
            <a:r>
              <a:rPr lang="en-US" dirty="0"/>
              <a:t>Facilities is staffed to Level 3</a:t>
            </a:r>
          </a:p>
          <a:p>
            <a:endParaRPr lang="en-US" dirty="0"/>
          </a:p>
        </p:txBody>
      </p:sp>
      <p:sp>
        <p:nvSpPr>
          <p:cNvPr id="9" name="Title 1">
            <a:extLst>
              <a:ext uri="{FF2B5EF4-FFF2-40B4-BE49-F238E27FC236}">
                <a16:creationId xmlns:a16="http://schemas.microsoft.com/office/drawing/2014/main" id="{3C2AB89A-0613-4412-852D-3B0660699780}"/>
              </a:ext>
            </a:extLst>
          </p:cNvPr>
          <p:cNvSpPr txBox="1">
            <a:spLocks/>
          </p:cNvSpPr>
          <p:nvPr/>
        </p:nvSpPr>
        <p:spPr bwMode="gray">
          <a:xfrm>
            <a:off x="1361141" y="1419339"/>
            <a:ext cx="928444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APPA Standards</a:t>
            </a:r>
          </a:p>
        </p:txBody>
      </p:sp>
      <p:pic>
        <p:nvPicPr>
          <p:cNvPr id="12" name="Picture 11"/>
          <p:cNvPicPr>
            <a:picLocks noChangeAspect="1"/>
          </p:cNvPicPr>
          <p:nvPr/>
        </p:nvPicPr>
        <p:blipFill>
          <a:blip r:embed="rId2"/>
          <a:stretch>
            <a:fillRect/>
          </a:stretch>
        </p:blipFill>
        <p:spPr>
          <a:xfrm>
            <a:off x="9729905" y="3622759"/>
            <a:ext cx="2030389" cy="2769079"/>
          </a:xfrm>
          <a:prstGeom prst="rect">
            <a:avLst/>
          </a:prstGeom>
        </p:spPr>
      </p:pic>
      <p:pic>
        <p:nvPicPr>
          <p:cNvPr id="13" name="Picture 12"/>
          <p:cNvPicPr>
            <a:picLocks noChangeAspect="1"/>
          </p:cNvPicPr>
          <p:nvPr/>
        </p:nvPicPr>
        <p:blipFill>
          <a:blip r:embed="rId3"/>
          <a:stretch>
            <a:fillRect/>
          </a:stretch>
        </p:blipFill>
        <p:spPr>
          <a:xfrm>
            <a:off x="7229391" y="3971516"/>
            <a:ext cx="1816765" cy="2420322"/>
          </a:xfrm>
          <a:prstGeom prst="rect">
            <a:avLst/>
          </a:prstGeom>
        </p:spPr>
      </p:pic>
      <p:sp>
        <p:nvSpPr>
          <p:cNvPr id="3" name="TextBox 2"/>
          <p:cNvSpPr txBox="1"/>
          <p:nvPr/>
        </p:nvSpPr>
        <p:spPr>
          <a:xfrm>
            <a:off x="5132789" y="6435513"/>
            <a:ext cx="1124026" cy="338554"/>
          </a:xfrm>
          <a:prstGeom prst="rect">
            <a:avLst/>
          </a:prstGeom>
          <a:noFill/>
        </p:spPr>
        <p:txBody>
          <a:bodyPr wrap="none" rtlCol="0">
            <a:spAutoFit/>
          </a:bodyPr>
          <a:lstStyle/>
          <a:p>
            <a:r>
              <a:rPr lang="en-US" sz="1600" dirty="0"/>
              <a:t>Custodial</a:t>
            </a:r>
          </a:p>
        </p:txBody>
      </p:sp>
      <p:sp>
        <p:nvSpPr>
          <p:cNvPr id="14" name="TextBox 13"/>
          <p:cNvSpPr txBox="1"/>
          <p:nvPr/>
        </p:nvSpPr>
        <p:spPr>
          <a:xfrm>
            <a:off x="7336367" y="6435513"/>
            <a:ext cx="1901483" cy="338554"/>
          </a:xfrm>
          <a:prstGeom prst="rect">
            <a:avLst/>
          </a:prstGeom>
          <a:noFill/>
        </p:spPr>
        <p:txBody>
          <a:bodyPr wrap="none" rtlCol="0">
            <a:spAutoFit/>
          </a:bodyPr>
          <a:lstStyle/>
          <a:p>
            <a:r>
              <a:rPr lang="en-US" sz="1600" dirty="0"/>
              <a:t>Grounds keeping</a:t>
            </a:r>
          </a:p>
        </p:txBody>
      </p:sp>
      <p:sp>
        <p:nvSpPr>
          <p:cNvPr id="15" name="TextBox 14"/>
          <p:cNvSpPr txBox="1"/>
          <p:nvPr/>
        </p:nvSpPr>
        <p:spPr>
          <a:xfrm>
            <a:off x="10066067" y="6435513"/>
            <a:ext cx="1358064" cy="338554"/>
          </a:xfrm>
          <a:prstGeom prst="rect">
            <a:avLst/>
          </a:prstGeom>
          <a:noFill/>
        </p:spPr>
        <p:txBody>
          <a:bodyPr wrap="none" rtlCol="0">
            <a:spAutoFit/>
          </a:bodyPr>
          <a:lstStyle/>
          <a:p>
            <a:r>
              <a:rPr lang="en-US" sz="1600" dirty="0"/>
              <a:t>Engineering</a:t>
            </a:r>
          </a:p>
        </p:txBody>
      </p:sp>
      <p:pic>
        <p:nvPicPr>
          <p:cNvPr id="6" name="Picture 5"/>
          <p:cNvPicPr>
            <a:picLocks noChangeAspect="1"/>
          </p:cNvPicPr>
          <p:nvPr/>
        </p:nvPicPr>
        <p:blipFill>
          <a:blip r:embed="rId4"/>
          <a:stretch>
            <a:fillRect/>
          </a:stretch>
        </p:blipFill>
        <p:spPr>
          <a:xfrm>
            <a:off x="4885690" y="4090118"/>
            <a:ext cx="1618224" cy="2301720"/>
          </a:xfrm>
          <a:prstGeom prst="rect">
            <a:avLst/>
          </a:prstGeom>
        </p:spPr>
      </p:pic>
    </p:spTree>
    <p:extLst>
      <p:ext uri="{BB962C8B-B14F-4D97-AF65-F5344CB8AC3E}">
        <p14:creationId xmlns:p14="http://schemas.microsoft.com/office/powerpoint/2010/main" val="27634332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8573</TotalTime>
  <Words>2117</Words>
  <Application>Microsoft Office PowerPoint</Application>
  <PresentationFormat>Widescreen</PresentationFormat>
  <Paragraphs>365</Paragraphs>
  <Slides>32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Courier New</vt:lpstr>
      <vt:lpstr>Lato</vt:lpstr>
      <vt:lpstr>Rockwell Light</vt:lpstr>
      <vt:lpstr>Wingdings</vt:lpstr>
      <vt:lpstr>Wingdings 3</vt:lpstr>
      <vt:lpstr>Ion Boardroom</vt:lpstr>
      <vt:lpstr>PowerPoint Presentation</vt:lpstr>
      <vt:lpstr>       Mission Statement</vt:lpstr>
      <vt:lpstr>San Mateo County Map </vt:lpstr>
      <vt:lpstr>SMCCCD Campus Maps </vt:lpstr>
      <vt:lpstr>FPMO/DPS Organizational Chart </vt:lpstr>
      <vt:lpstr>District Demographics </vt:lpstr>
      <vt:lpstr>SMCCCD Assets Portfolio</vt:lpstr>
      <vt:lpstr>SMCCCD Assets Portfolio</vt:lpstr>
      <vt:lpstr>Maintenance &amp; Operations Expectations</vt:lpstr>
      <vt:lpstr>PowerPoint Presentation</vt:lpstr>
      <vt:lpstr>District Sustainability Team</vt:lpstr>
      <vt:lpstr>Sustainability Programs</vt:lpstr>
      <vt:lpstr>Districtwide Facilities Master Plan</vt:lpstr>
      <vt:lpstr>Districtwide Facilities Master Plan</vt:lpstr>
      <vt:lpstr>CIP3 In-Progress Projects </vt:lpstr>
      <vt:lpstr>CIP3 In-Progress Projects </vt:lpstr>
      <vt:lpstr>CIP3 Completed Projects </vt:lpstr>
      <vt:lpstr>CIP3 Completed Projects </vt:lpstr>
      <vt:lpstr>      Department of Public Safety </vt:lpstr>
      <vt:lpstr>Public Safety Overview </vt:lpstr>
      <vt:lpstr>Duties &amp; Responsibilities</vt:lpstr>
      <vt:lpstr>Campus Alert Systems </vt:lpstr>
      <vt:lpstr>Public Safety Technology </vt:lpstr>
      <vt:lpstr>Safety/Emergency Response </vt:lpstr>
      <vt:lpstr>Safety/Emergency Preparedness Trainings</vt:lpstr>
      <vt:lpstr>THE BIG FIVE  Shelter in Place; Drop, Cover &amp; Hold On; Secure Campus; Lockdown or Barricade; Evacuation </vt:lpstr>
      <vt:lpstr>Emergency Generators</vt:lpstr>
      <vt:lpstr>Emergency Fleet</vt:lpstr>
      <vt:lpstr>Facilities Website</vt:lpstr>
      <vt:lpstr>How to request a work order</vt:lpstr>
      <vt:lpstr>    ONE TEAM!</vt:lpstr>
      <vt:lpstr> Facilities Planning,  Maintenance &amp; Operations </vt:lpstr>
    </vt:vector>
  </TitlesOfParts>
  <Company>SMCCD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Overview</dc:title>
  <dc:creator>Warne, Carina</dc:creator>
  <cp:lastModifiedBy>Tordesillas, Dennis</cp:lastModifiedBy>
  <cp:revision>497</cp:revision>
  <cp:lastPrinted>2024-03-07T23:07:57Z</cp:lastPrinted>
  <dcterms:created xsi:type="dcterms:W3CDTF">2016-10-18T20:39:35Z</dcterms:created>
  <dcterms:modified xsi:type="dcterms:W3CDTF">2025-02-04T23:46:25Z</dcterms:modified>
</cp:coreProperties>
</file>