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handoutMasterIdLst>
    <p:handoutMasterId r:id="rId26"/>
  </p:handoutMasterIdLst>
  <p:sldIdLst>
    <p:sldId id="402" r:id="rId2"/>
    <p:sldId id="257" r:id="rId3"/>
    <p:sldId id="415" r:id="rId4"/>
    <p:sldId id="421" r:id="rId5"/>
    <p:sldId id="408" r:id="rId6"/>
    <p:sldId id="261" r:id="rId7"/>
    <p:sldId id="262" r:id="rId8"/>
    <p:sldId id="422" r:id="rId9"/>
    <p:sldId id="423" r:id="rId10"/>
    <p:sldId id="424" r:id="rId11"/>
    <p:sldId id="425" r:id="rId12"/>
    <p:sldId id="426" r:id="rId13"/>
    <p:sldId id="391" r:id="rId14"/>
    <p:sldId id="427" r:id="rId15"/>
    <p:sldId id="418" r:id="rId16"/>
    <p:sldId id="428" r:id="rId17"/>
    <p:sldId id="429" r:id="rId18"/>
    <p:sldId id="430" r:id="rId19"/>
    <p:sldId id="307" r:id="rId20"/>
    <p:sldId id="417" r:id="rId21"/>
    <p:sldId id="308" r:id="rId22"/>
    <p:sldId id="411" r:id="rId23"/>
    <p:sldId id="414" r:id="rId24"/>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8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82" autoAdjust="0"/>
    <p:restoredTop sz="94660"/>
  </p:normalViewPr>
  <p:slideViewPr>
    <p:cSldViewPr snapToGrid="0">
      <p:cViewPr varScale="1">
        <p:scale>
          <a:sx n="72" d="100"/>
          <a:sy n="72" d="100"/>
        </p:scale>
        <p:origin x="84"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963228" cy="344306"/>
          </a:xfrm>
          <a:prstGeom prst="rect">
            <a:avLst/>
          </a:prstGeom>
        </p:spPr>
        <p:txBody>
          <a:bodyPr vert="horz" lIns="89730" tIns="44865" rIns="89730" bIns="44865" rtlCol="0"/>
          <a:lstStyle>
            <a:lvl1pPr algn="l">
              <a:defRPr sz="1200"/>
            </a:lvl1pPr>
          </a:lstStyle>
          <a:p>
            <a:endParaRPr lang="en-US"/>
          </a:p>
        </p:txBody>
      </p:sp>
      <p:sp>
        <p:nvSpPr>
          <p:cNvPr id="3" name="Date Placeholder 2"/>
          <p:cNvSpPr>
            <a:spLocks noGrp="1"/>
          </p:cNvSpPr>
          <p:nvPr>
            <p:ph type="dt" sz="quarter" idx="1"/>
          </p:nvPr>
        </p:nvSpPr>
        <p:spPr>
          <a:xfrm>
            <a:off x="5178702" y="0"/>
            <a:ext cx="3963228" cy="344306"/>
          </a:xfrm>
          <a:prstGeom prst="rect">
            <a:avLst/>
          </a:prstGeom>
        </p:spPr>
        <p:txBody>
          <a:bodyPr vert="horz" lIns="89730" tIns="44865" rIns="89730" bIns="44865" rtlCol="0"/>
          <a:lstStyle>
            <a:lvl1pPr algn="r">
              <a:defRPr sz="1200"/>
            </a:lvl1pPr>
          </a:lstStyle>
          <a:p>
            <a:fld id="{7C272439-DB4D-4FA5-BCED-FDEF22F349C4}" type="datetimeFigureOut">
              <a:rPr lang="en-US" smtClean="0"/>
              <a:t>8/31/2026</a:t>
            </a:fld>
            <a:endParaRPr lang="en-US"/>
          </a:p>
        </p:txBody>
      </p:sp>
      <p:sp>
        <p:nvSpPr>
          <p:cNvPr id="4" name="Footer Placeholder 3"/>
          <p:cNvSpPr>
            <a:spLocks noGrp="1"/>
          </p:cNvSpPr>
          <p:nvPr>
            <p:ph type="ftr" sz="quarter" idx="2"/>
          </p:nvPr>
        </p:nvSpPr>
        <p:spPr>
          <a:xfrm>
            <a:off x="1" y="6513696"/>
            <a:ext cx="3963228" cy="344306"/>
          </a:xfrm>
          <a:prstGeom prst="rect">
            <a:avLst/>
          </a:prstGeom>
        </p:spPr>
        <p:txBody>
          <a:bodyPr vert="horz" lIns="89730" tIns="44865" rIns="89730" bIns="44865" rtlCol="0" anchor="b"/>
          <a:lstStyle>
            <a:lvl1pPr algn="l">
              <a:defRPr sz="1200"/>
            </a:lvl1pPr>
          </a:lstStyle>
          <a:p>
            <a:endParaRPr lang="en-US"/>
          </a:p>
        </p:txBody>
      </p:sp>
      <p:sp>
        <p:nvSpPr>
          <p:cNvPr id="5" name="Slide Number Placeholder 4"/>
          <p:cNvSpPr>
            <a:spLocks noGrp="1"/>
          </p:cNvSpPr>
          <p:nvPr>
            <p:ph type="sldNum" sz="quarter" idx="3"/>
          </p:nvPr>
        </p:nvSpPr>
        <p:spPr>
          <a:xfrm>
            <a:off x="5178702" y="6513696"/>
            <a:ext cx="3963228" cy="344306"/>
          </a:xfrm>
          <a:prstGeom prst="rect">
            <a:avLst/>
          </a:prstGeom>
        </p:spPr>
        <p:txBody>
          <a:bodyPr vert="horz" lIns="89730" tIns="44865" rIns="89730" bIns="44865" rtlCol="0" anchor="b"/>
          <a:lstStyle>
            <a:lvl1pPr algn="r">
              <a:defRPr sz="1200"/>
            </a:lvl1pPr>
          </a:lstStyle>
          <a:p>
            <a:fld id="{3AA42198-7A4B-41C4-9B72-9E8FFD1840A2}" type="slidenum">
              <a:rPr lang="en-US" smtClean="0"/>
              <a:t>‹#›</a:t>
            </a:fld>
            <a:endParaRPr lang="en-US"/>
          </a:p>
        </p:txBody>
      </p:sp>
    </p:spTree>
    <p:extLst>
      <p:ext uri="{BB962C8B-B14F-4D97-AF65-F5344CB8AC3E}">
        <p14:creationId xmlns:p14="http://schemas.microsoft.com/office/powerpoint/2010/main" val="39709909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35" tIns="45718" rIns="91435" bIns="45718"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35" tIns="45718" rIns="91435" bIns="45718" rtlCol="0"/>
          <a:lstStyle>
            <a:lvl1pPr algn="r">
              <a:defRPr sz="1200"/>
            </a:lvl1pPr>
          </a:lstStyle>
          <a:p>
            <a:fld id="{6E0A3642-DEB7-47C6-A6C7-8E40183AC916}" type="datetimeFigureOut">
              <a:rPr lang="en-US" smtClean="0"/>
              <a:t>8/31/2026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35" tIns="45718" rIns="91435" bIns="45718" rtlCol="0" anchor="ctr"/>
          <a:lstStyle/>
          <a:p>
            <a:endParaRPr lang="en-US"/>
          </a:p>
        </p:txBody>
      </p:sp>
      <p:sp>
        <p:nvSpPr>
          <p:cNvPr id="5" name="Notes Placeholder 4"/>
          <p:cNvSpPr>
            <a:spLocks noGrp="1"/>
          </p:cNvSpPr>
          <p:nvPr>
            <p:ph type="body" sz="quarter" idx="3"/>
          </p:nvPr>
        </p:nvSpPr>
        <p:spPr>
          <a:xfrm>
            <a:off x="914400" y="3300413"/>
            <a:ext cx="7315200" cy="2700338"/>
          </a:xfrm>
          <a:prstGeom prst="rect">
            <a:avLst/>
          </a:prstGeom>
        </p:spPr>
        <p:txBody>
          <a:bodyPr vert="horz" lIns="91435" tIns="45718" rIns="91435" bIns="4571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35" tIns="45718" rIns="91435" bIns="45718"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35" tIns="45718" rIns="91435" bIns="45718" rtlCol="0" anchor="b"/>
          <a:lstStyle>
            <a:lvl1pPr algn="r">
              <a:defRPr sz="1200"/>
            </a:lvl1pPr>
          </a:lstStyle>
          <a:p>
            <a:fld id="{F0DD3F17-01B6-40E8-AE91-B8D8D1B7E142}" type="slidenum">
              <a:rPr lang="en-US" smtClean="0"/>
              <a:t>‹#›</a:t>
            </a:fld>
            <a:endParaRPr lang="en-US"/>
          </a:p>
        </p:txBody>
      </p:sp>
    </p:spTree>
    <p:extLst>
      <p:ext uri="{BB962C8B-B14F-4D97-AF65-F5344CB8AC3E}">
        <p14:creationId xmlns:p14="http://schemas.microsoft.com/office/powerpoint/2010/main" val="1879075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 Parking includes CAN lot 6 and CSM Edison lot.</a:t>
            </a:r>
            <a:r>
              <a:rPr lang="en-US" baseline="0" dirty="0"/>
              <a:t> GSF and ASF will include CAN B1, Team house 3</a:t>
            </a:r>
            <a:endParaRPr lang="en-US" dirty="0"/>
          </a:p>
        </p:txBody>
      </p:sp>
      <p:sp>
        <p:nvSpPr>
          <p:cNvPr id="4" name="Slide Number Placeholder 3"/>
          <p:cNvSpPr>
            <a:spLocks noGrp="1"/>
          </p:cNvSpPr>
          <p:nvPr>
            <p:ph type="sldNum" sz="quarter" idx="10"/>
          </p:nvPr>
        </p:nvSpPr>
        <p:spPr/>
        <p:txBody>
          <a:bodyPr/>
          <a:lstStyle/>
          <a:p>
            <a:fld id="{F0DD3F17-01B6-40E8-AE91-B8D8D1B7E142}" type="slidenum">
              <a:rPr lang="en-US" smtClean="0"/>
              <a:t>5</a:t>
            </a:fld>
            <a:endParaRPr lang="en-US"/>
          </a:p>
        </p:txBody>
      </p:sp>
    </p:spTree>
    <p:extLst>
      <p:ext uri="{BB962C8B-B14F-4D97-AF65-F5344CB8AC3E}">
        <p14:creationId xmlns:p14="http://schemas.microsoft.com/office/powerpoint/2010/main" val="1371427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0">
                <a:effectLst/>
                <a:latin typeface="Lato"/>
                <a:ea typeface="Lato"/>
                <a:cs typeface="Lato"/>
              </a:rPr>
              <a:t>Our main sustainability programs were formed by the District-wide and campus sustainability committees over many years of collaboration and planning. You can explore each of these programs on our site where you will find our overall goal for these programs, project specifics, background information as well as campus statistics that we update on a regular basis.</a:t>
            </a:r>
            <a:r>
              <a:rPr lang="en-US">
                <a:latin typeface="Lato"/>
                <a:ea typeface="Lato"/>
                <a:cs typeface="Lato"/>
              </a:rPr>
              <a:t> </a:t>
            </a:r>
            <a:endParaRPr lang="en-US">
              <a:cs typeface="Calibri"/>
            </a:endParaRPr>
          </a:p>
          <a:p>
            <a:endParaRPr lang="en-US">
              <a:cs typeface="Calibri"/>
            </a:endParaRPr>
          </a:p>
          <a:p>
            <a:r>
              <a:rPr lang="en-US">
                <a:cs typeface="Calibri"/>
              </a:rPr>
              <a:t>We are working hard to promote projects that will reduce our district’s emissions, however it’s equally important to us that we engage and empower everyone on our campuses, students, staff and faculty alike while also addressing social inequities and environmental justice and you’ll see that embedded throughout these projects. </a:t>
            </a:r>
          </a:p>
          <a:p>
            <a:endParaRPr lang="en-US">
              <a:cs typeface="Calibri"/>
            </a:endParaRPr>
          </a:p>
        </p:txBody>
      </p:sp>
      <p:sp>
        <p:nvSpPr>
          <p:cNvPr id="4" name="Slide Number Placeholder 3"/>
          <p:cNvSpPr>
            <a:spLocks noGrp="1"/>
          </p:cNvSpPr>
          <p:nvPr>
            <p:ph type="sldNum" sz="quarter" idx="5"/>
          </p:nvPr>
        </p:nvSpPr>
        <p:spPr/>
        <p:txBody>
          <a:bodyPr/>
          <a:lstStyle/>
          <a:p>
            <a:fld id="{7E2752D3-4DF5-4CF1-BCCB-F3624AF17376}" type="slidenum">
              <a:rPr lang="en-US"/>
              <a:t>10</a:t>
            </a:fld>
            <a:endParaRPr lang="en-US"/>
          </a:p>
        </p:txBody>
      </p:sp>
    </p:spTree>
    <p:extLst>
      <p:ext uri="{BB962C8B-B14F-4D97-AF65-F5344CB8AC3E}">
        <p14:creationId xmlns:p14="http://schemas.microsoft.com/office/powerpoint/2010/main" val="888569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97EFF-E4EB-C626-C60A-A2BA07DD9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703EC9-DD7B-0495-2D16-77A8DE983DD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4CE6C7F-B061-4F82-602C-4AC0B318007B}"/>
              </a:ext>
            </a:extLst>
          </p:cNvPr>
          <p:cNvSpPr>
            <a:spLocks noGrp="1"/>
          </p:cNvSpPr>
          <p:nvPr>
            <p:ph type="body" idx="1"/>
          </p:nvPr>
        </p:nvSpPr>
        <p:spPr/>
        <p:txBody>
          <a:bodyPr/>
          <a:lstStyle/>
          <a:p>
            <a:r>
              <a:rPr lang="en-US" dirty="0">
                <a:latin typeface="Lato"/>
                <a:ea typeface="Lato"/>
                <a:cs typeface="Lato"/>
              </a:rPr>
              <a:t>The Sustainability Department focuses on three main project areas: The first area involves campus infrastructure updates including adding &amp; maintaining EV chargers, ensuring energy efficiency in our built environment.</a:t>
            </a:r>
          </a:p>
          <a:p>
            <a:r>
              <a:rPr lang="en-US" dirty="0">
                <a:latin typeface="Lato"/>
                <a:ea typeface="Lato"/>
                <a:cs typeface="Lato"/>
              </a:rPr>
              <a:t>Second area involves resource conservation, reducing water use, energy use, waste production etc. Just last year, we switched to procuring 100% clean electricity!</a:t>
            </a:r>
          </a:p>
          <a:p>
            <a:endParaRPr lang="en-US" dirty="0">
              <a:latin typeface="Lato"/>
              <a:ea typeface="Lato"/>
              <a:cs typeface="Lato"/>
            </a:endParaRPr>
          </a:p>
          <a:p>
            <a:endParaRPr lang="en-US" dirty="0">
              <a:latin typeface="Lato"/>
              <a:ea typeface="Lato"/>
              <a:cs typeface="Lato"/>
            </a:endParaRPr>
          </a:p>
          <a:p>
            <a:endParaRPr lang="en-US">
              <a:ea typeface="Calibri" panose="020F0502020204030204"/>
              <a:cs typeface="Calibri"/>
            </a:endParaRPr>
          </a:p>
        </p:txBody>
      </p:sp>
      <p:sp>
        <p:nvSpPr>
          <p:cNvPr id="4" name="Slide Number Placeholder 3">
            <a:extLst>
              <a:ext uri="{FF2B5EF4-FFF2-40B4-BE49-F238E27FC236}">
                <a16:creationId xmlns:a16="http://schemas.microsoft.com/office/drawing/2014/main" id="{74791910-ED19-2874-0671-AEBC10D32207}"/>
              </a:ext>
            </a:extLst>
          </p:cNvPr>
          <p:cNvSpPr>
            <a:spLocks noGrp="1"/>
          </p:cNvSpPr>
          <p:nvPr>
            <p:ph type="sldNum" sz="quarter" idx="5"/>
          </p:nvPr>
        </p:nvSpPr>
        <p:spPr/>
        <p:txBody>
          <a:bodyPr/>
          <a:lstStyle/>
          <a:p>
            <a:fld id="{7E2752D3-4DF5-4CF1-BCCB-F3624AF17376}" type="slidenum">
              <a:rPr lang="en-US"/>
              <a:t>11</a:t>
            </a:fld>
            <a:endParaRPr lang="en-US"/>
          </a:p>
        </p:txBody>
      </p:sp>
    </p:spTree>
    <p:extLst>
      <p:ext uri="{BB962C8B-B14F-4D97-AF65-F5344CB8AC3E}">
        <p14:creationId xmlns:p14="http://schemas.microsoft.com/office/powerpoint/2010/main" val="1887263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8B73A-DD6D-37FA-D22B-BFEB6B71E8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470-5844-43FB-366D-3AFF943EB27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B5D362F-B6FD-CBB7-84DB-4B6ED2D893F0}"/>
              </a:ext>
            </a:extLst>
          </p:cNvPr>
          <p:cNvSpPr>
            <a:spLocks noGrp="1"/>
          </p:cNvSpPr>
          <p:nvPr>
            <p:ph type="body" idx="1"/>
          </p:nvPr>
        </p:nvSpPr>
        <p:spPr/>
        <p:txBody>
          <a:bodyPr/>
          <a:lstStyle/>
          <a:p>
            <a:r>
              <a:rPr lang="en-US" dirty="0">
                <a:latin typeface="Lato"/>
                <a:ea typeface="Lato"/>
                <a:cs typeface="Lato"/>
              </a:rPr>
              <a:t>The third area is student engagement, they offer support for faculty curriculum development, Earth Fest students events, waste audits. Please reach out to Jessica if interested in any aspects, her team offers a variety of class presentations including campus sustainability tours. </a:t>
            </a:r>
            <a:endParaRPr lang="en-US" dirty="0"/>
          </a:p>
          <a:p>
            <a:r>
              <a:rPr lang="en-US" dirty="0">
                <a:latin typeface="Lato"/>
                <a:ea typeface="Lato"/>
                <a:cs typeface="Lato"/>
              </a:rPr>
              <a:t>Lastly, there is a brand new Sustainability Career Center located at CSM B1 open to all that showcases student-made interactive sustainability exhibits open for field trips!</a:t>
            </a:r>
            <a:endParaRPr lang="en-US" dirty="0"/>
          </a:p>
          <a:p>
            <a:endParaRPr lang="en-US" dirty="0">
              <a:latin typeface="Lato"/>
              <a:ea typeface="Lato"/>
              <a:cs typeface="Lato"/>
            </a:endParaRPr>
          </a:p>
          <a:p>
            <a:endParaRPr lang="en-US">
              <a:ea typeface="Calibri" panose="020F0502020204030204"/>
              <a:cs typeface="Calibri"/>
            </a:endParaRPr>
          </a:p>
        </p:txBody>
      </p:sp>
      <p:sp>
        <p:nvSpPr>
          <p:cNvPr id="4" name="Slide Number Placeholder 3">
            <a:extLst>
              <a:ext uri="{FF2B5EF4-FFF2-40B4-BE49-F238E27FC236}">
                <a16:creationId xmlns:a16="http://schemas.microsoft.com/office/drawing/2014/main" id="{4D0E17FE-DBAE-80D7-1122-BBE228F02E36}"/>
              </a:ext>
            </a:extLst>
          </p:cNvPr>
          <p:cNvSpPr>
            <a:spLocks noGrp="1"/>
          </p:cNvSpPr>
          <p:nvPr>
            <p:ph type="sldNum" sz="quarter" idx="5"/>
          </p:nvPr>
        </p:nvSpPr>
        <p:spPr/>
        <p:txBody>
          <a:bodyPr/>
          <a:lstStyle/>
          <a:p>
            <a:fld id="{7E2752D3-4DF5-4CF1-BCCB-F3624AF17376}" type="slidenum">
              <a:rPr lang="en-US"/>
              <a:t>12</a:t>
            </a:fld>
            <a:endParaRPr lang="en-US"/>
          </a:p>
        </p:txBody>
      </p:sp>
    </p:spTree>
    <p:extLst>
      <p:ext uri="{BB962C8B-B14F-4D97-AF65-F5344CB8AC3E}">
        <p14:creationId xmlns:p14="http://schemas.microsoft.com/office/powerpoint/2010/main" val="836652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9E0254CB-3773-4CF5-A631-46F0C8DE852C}" type="datetime1">
              <a:rPr lang="en-US" smtClean="0"/>
              <a:t>8/31/2026</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a:t>"Facilities &amp; Public Safety Excellence"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C63633-F40A-4EFC-A5CF-D989394383A3}" type="datetime1">
              <a:rPr lang="en-US" smtClean="0"/>
              <a:t>8/31/2026</a:t>
            </a:fld>
            <a:endParaRPr lang="en-US" dirty="0"/>
          </a:p>
        </p:txBody>
      </p:sp>
      <p:sp>
        <p:nvSpPr>
          <p:cNvPr id="6" name="Footer Placeholder 5"/>
          <p:cNvSpPr>
            <a:spLocks noGrp="1"/>
          </p:cNvSpPr>
          <p:nvPr>
            <p:ph type="ftr" sz="quarter" idx="11"/>
          </p:nvPr>
        </p:nvSpPr>
        <p:spPr/>
        <p:txBody>
          <a:bodyPr/>
          <a:lstStyle/>
          <a:p>
            <a:r>
              <a:rPr lang="en-US"/>
              <a:t>"Facilities &amp; Public Safety Excellence"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330F970-1E06-48A4-B8A8-CEB9D8FE6EDB}" type="datetime1">
              <a:rPr lang="en-US" smtClean="0"/>
              <a:t>8/31/2026</a:t>
            </a:fld>
            <a:endParaRPr lang="en-US" dirty="0"/>
          </a:p>
        </p:txBody>
      </p:sp>
      <p:sp>
        <p:nvSpPr>
          <p:cNvPr id="5" name="Footer Placeholder 4"/>
          <p:cNvSpPr>
            <a:spLocks noGrp="1"/>
          </p:cNvSpPr>
          <p:nvPr>
            <p:ph type="ftr" sz="quarter" idx="11"/>
          </p:nvPr>
        </p:nvSpPr>
        <p:spPr/>
        <p:txBody>
          <a:bodyPr/>
          <a:lstStyle/>
          <a:p>
            <a:r>
              <a:rPr lang="en-US"/>
              <a:t>"Facilities &amp; Public Safety Excellence"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5A1D3B2-5FA4-430F-84B7-596A629B8E17}" type="datetime1">
              <a:rPr lang="en-US" smtClean="0"/>
              <a:t>8/31/2026</a:t>
            </a:fld>
            <a:endParaRPr lang="en-US" dirty="0"/>
          </a:p>
        </p:txBody>
      </p:sp>
      <p:sp>
        <p:nvSpPr>
          <p:cNvPr id="5" name="Footer Placeholder 4"/>
          <p:cNvSpPr>
            <a:spLocks noGrp="1"/>
          </p:cNvSpPr>
          <p:nvPr>
            <p:ph type="ftr" sz="quarter" idx="11"/>
          </p:nvPr>
        </p:nvSpPr>
        <p:spPr/>
        <p:txBody>
          <a:bodyPr/>
          <a:lstStyle/>
          <a:p>
            <a:r>
              <a:rPr lang="en-US"/>
              <a:t>"Facilities &amp; Public Safety Excellence" </a:t>
            </a:r>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64418B-5CB9-43E2-BB44-C8CB0E4D83EA}" type="datetime1">
              <a:rPr lang="en-US" smtClean="0"/>
              <a:t>8/31/2026</a:t>
            </a:fld>
            <a:endParaRPr lang="en-US" dirty="0"/>
          </a:p>
        </p:txBody>
      </p:sp>
      <p:sp>
        <p:nvSpPr>
          <p:cNvPr id="5" name="Footer Placeholder 4"/>
          <p:cNvSpPr>
            <a:spLocks noGrp="1"/>
          </p:cNvSpPr>
          <p:nvPr>
            <p:ph type="ftr" sz="quarter" idx="11"/>
          </p:nvPr>
        </p:nvSpPr>
        <p:spPr/>
        <p:txBody>
          <a:bodyPr/>
          <a:lstStyle/>
          <a:p>
            <a:r>
              <a:rPr lang="en-US"/>
              <a:t>"Facilities &amp; Public Safety Excellence"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1844C26-EC53-40D1-9A04-E714A75A08CE}" type="datetime1">
              <a:rPr lang="en-US" smtClean="0"/>
              <a:t>8/31/2026</a:t>
            </a:fld>
            <a:endParaRPr lang="en-US" dirty="0"/>
          </a:p>
        </p:txBody>
      </p:sp>
      <p:sp>
        <p:nvSpPr>
          <p:cNvPr id="8" name="Footer Placeholder 7"/>
          <p:cNvSpPr>
            <a:spLocks noGrp="1"/>
          </p:cNvSpPr>
          <p:nvPr>
            <p:ph type="ftr" sz="quarter" idx="11"/>
          </p:nvPr>
        </p:nvSpPr>
        <p:spPr/>
        <p:txBody>
          <a:bodyPr/>
          <a:lstStyle/>
          <a:p>
            <a:r>
              <a:rPr lang="en-US"/>
              <a:t>"Facilities &amp; Public Safety Excellence"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B127E79-3AED-4DFD-9064-50E973005E29}" type="datetime1">
              <a:rPr lang="en-US" smtClean="0"/>
              <a:t>8/31/2026</a:t>
            </a:fld>
            <a:endParaRPr lang="en-US" dirty="0"/>
          </a:p>
        </p:txBody>
      </p:sp>
      <p:sp>
        <p:nvSpPr>
          <p:cNvPr id="8" name="Footer Placeholder 7"/>
          <p:cNvSpPr>
            <a:spLocks noGrp="1"/>
          </p:cNvSpPr>
          <p:nvPr>
            <p:ph type="ftr" sz="quarter" idx="11"/>
          </p:nvPr>
        </p:nvSpPr>
        <p:spPr/>
        <p:txBody>
          <a:bodyPr/>
          <a:lstStyle/>
          <a:p>
            <a:r>
              <a:rPr lang="en-US"/>
              <a:t>"Facilities &amp; Public Safety Excellence"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3B267-3999-4B1F-A376-1CAC6215F065}" type="datetime1">
              <a:rPr lang="en-US" smtClean="0"/>
              <a:t>8/31/2026</a:t>
            </a:fld>
            <a:endParaRPr lang="en-US" dirty="0"/>
          </a:p>
        </p:txBody>
      </p:sp>
      <p:sp>
        <p:nvSpPr>
          <p:cNvPr id="5" name="Footer Placeholder 4"/>
          <p:cNvSpPr>
            <a:spLocks noGrp="1"/>
          </p:cNvSpPr>
          <p:nvPr>
            <p:ph type="ftr" sz="quarter" idx="11"/>
          </p:nvPr>
        </p:nvSpPr>
        <p:spPr/>
        <p:txBody>
          <a:bodyPr/>
          <a:lstStyle/>
          <a:p>
            <a:r>
              <a:rPr lang="en-US"/>
              <a:t>"Facilities &amp; Public Safety Excellence"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8D1ECD-1BA4-40B7-B27B-4BAEF5CB1B2C}" type="datetime1">
              <a:rPr lang="en-US" smtClean="0"/>
              <a:t>8/31/2026</a:t>
            </a:fld>
            <a:endParaRPr lang="en-US" dirty="0"/>
          </a:p>
        </p:txBody>
      </p:sp>
      <p:sp>
        <p:nvSpPr>
          <p:cNvPr id="5" name="Footer Placeholder 4"/>
          <p:cNvSpPr>
            <a:spLocks noGrp="1"/>
          </p:cNvSpPr>
          <p:nvPr>
            <p:ph type="ftr" sz="quarter" idx="11"/>
          </p:nvPr>
        </p:nvSpPr>
        <p:spPr/>
        <p:txBody>
          <a:bodyPr/>
          <a:lstStyle/>
          <a:p>
            <a:r>
              <a:rPr lang="en-US"/>
              <a:t>"Facilities &amp; Public Safety Excellence"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38D1E3-6B9C-44AF-B222-144AA7BC5049}" type="datetime1">
              <a:rPr lang="en-US" smtClean="0"/>
              <a:t>8/31/2026</a:t>
            </a:fld>
            <a:endParaRPr lang="en-US" dirty="0"/>
          </a:p>
        </p:txBody>
      </p:sp>
      <p:sp>
        <p:nvSpPr>
          <p:cNvPr id="5" name="Footer Placeholder 4"/>
          <p:cNvSpPr>
            <a:spLocks noGrp="1"/>
          </p:cNvSpPr>
          <p:nvPr>
            <p:ph type="ftr" sz="quarter" idx="11"/>
          </p:nvPr>
        </p:nvSpPr>
        <p:spPr/>
        <p:txBody>
          <a:bodyPr/>
          <a:lstStyle/>
          <a:p>
            <a:r>
              <a:rPr lang="en-US"/>
              <a:t>"Facilities &amp; Public Safety Excellence"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6E5D5-6BCA-4285-8BF1-20C563786041}" type="datetime1">
              <a:rPr lang="en-US" smtClean="0"/>
              <a:t>8/31/2026</a:t>
            </a:fld>
            <a:endParaRPr lang="en-US" dirty="0"/>
          </a:p>
        </p:txBody>
      </p:sp>
      <p:sp>
        <p:nvSpPr>
          <p:cNvPr id="5" name="Footer Placeholder 4"/>
          <p:cNvSpPr>
            <a:spLocks noGrp="1"/>
          </p:cNvSpPr>
          <p:nvPr>
            <p:ph type="ftr" sz="quarter" idx="11"/>
          </p:nvPr>
        </p:nvSpPr>
        <p:spPr/>
        <p:txBody>
          <a:bodyPr/>
          <a:lstStyle/>
          <a:p>
            <a:r>
              <a:rPr lang="en-US"/>
              <a:t>"Facilities &amp; Public Safety Excellence"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E258A8-92EC-4B4C-8C43-0CF2026E0AEF}" type="datetime1">
              <a:rPr lang="en-US" smtClean="0"/>
              <a:t>8/31/2026</a:t>
            </a:fld>
            <a:endParaRPr lang="en-US" dirty="0"/>
          </a:p>
        </p:txBody>
      </p:sp>
      <p:sp>
        <p:nvSpPr>
          <p:cNvPr id="6" name="Footer Placeholder 5"/>
          <p:cNvSpPr>
            <a:spLocks noGrp="1"/>
          </p:cNvSpPr>
          <p:nvPr>
            <p:ph type="ftr" sz="quarter" idx="11"/>
          </p:nvPr>
        </p:nvSpPr>
        <p:spPr/>
        <p:txBody>
          <a:bodyPr/>
          <a:lstStyle/>
          <a:p>
            <a:r>
              <a:rPr lang="en-US"/>
              <a:t>"Facilities &amp; Public Safety Excellence"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968688-468C-4DCE-978A-6C6430890EE5}" type="datetime1">
              <a:rPr lang="en-US" smtClean="0"/>
              <a:t>8/31/2026</a:t>
            </a:fld>
            <a:endParaRPr lang="en-US" dirty="0"/>
          </a:p>
        </p:txBody>
      </p:sp>
      <p:sp>
        <p:nvSpPr>
          <p:cNvPr id="8" name="Footer Placeholder 7"/>
          <p:cNvSpPr>
            <a:spLocks noGrp="1"/>
          </p:cNvSpPr>
          <p:nvPr>
            <p:ph type="ftr" sz="quarter" idx="11"/>
          </p:nvPr>
        </p:nvSpPr>
        <p:spPr/>
        <p:txBody>
          <a:bodyPr/>
          <a:lstStyle/>
          <a:p>
            <a:r>
              <a:rPr lang="en-US"/>
              <a:t>"Facilities &amp; Public Safety Excellence"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4D976C-55F1-43CF-AB31-81ADD9C580D7}" type="datetime1">
              <a:rPr lang="en-US" smtClean="0"/>
              <a:t>8/31/2026</a:t>
            </a:fld>
            <a:endParaRPr lang="en-US" dirty="0"/>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0AB86B-4E0C-46CF-B7B3-A43CC60CD2AA}" type="datetime1">
              <a:rPr lang="en-US" smtClean="0"/>
              <a:t>8/31/2026</a:t>
            </a:fld>
            <a:endParaRPr lang="en-US" dirty="0"/>
          </a:p>
        </p:txBody>
      </p:sp>
      <p:sp>
        <p:nvSpPr>
          <p:cNvPr id="3" name="Footer Placeholder 2"/>
          <p:cNvSpPr>
            <a:spLocks noGrp="1"/>
          </p:cNvSpPr>
          <p:nvPr>
            <p:ph type="ftr" sz="quarter" idx="11"/>
          </p:nvPr>
        </p:nvSpPr>
        <p:spPr/>
        <p:txBody>
          <a:bodyPr/>
          <a:lstStyle/>
          <a:p>
            <a:r>
              <a:rPr lang="en-US"/>
              <a:t>"Facilities &amp; Public Safety Excellence"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2D713B-14C5-4C41-AD04-7675C0DDC34D}" type="datetime1">
              <a:rPr lang="en-US" smtClean="0"/>
              <a:t>8/31/2026</a:t>
            </a:fld>
            <a:endParaRPr lang="en-US" dirty="0"/>
          </a:p>
        </p:txBody>
      </p:sp>
      <p:sp>
        <p:nvSpPr>
          <p:cNvPr id="6" name="Footer Placeholder 5"/>
          <p:cNvSpPr>
            <a:spLocks noGrp="1"/>
          </p:cNvSpPr>
          <p:nvPr>
            <p:ph type="ftr" sz="quarter" idx="11"/>
          </p:nvPr>
        </p:nvSpPr>
        <p:spPr/>
        <p:txBody>
          <a:bodyPr/>
          <a:lstStyle/>
          <a:p>
            <a:r>
              <a:rPr lang="en-US"/>
              <a:t>"Facilities &amp; Public Safety Excellence"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BD5633-3BE5-4FE5-AB4B-C1FBE6BD3E9E}" type="datetime1">
              <a:rPr lang="en-US" smtClean="0"/>
              <a:t>8/31/2026</a:t>
            </a:fld>
            <a:endParaRPr lang="en-US" dirty="0"/>
          </a:p>
        </p:txBody>
      </p:sp>
      <p:sp>
        <p:nvSpPr>
          <p:cNvPr id="6" name="Footer Placeholder 5"/>
          <p:cNvSpPr>
            <a:spLocks noGrp="1"/>
          </p:cNvSpPr>
          <p:nvPr>
            <p:ph type="ftr" sz="quarter" idx="11"/>
          </p:nvPr>
        </p:nvSpPr>
        <p:spPr/>
        <p:txBody>
          <a:bodyPr/>
          <a:lstStyle/>
          <a:p>
            <a:r>
              <a:rPr lang="en-US"/>
              <a:t>"Facilities &amp; Public Safety Excellence"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16A352C3-2244-4CED-AE12-341615427163}" type="datetime1">
              <a:rPr lang="en-US" smtClean="0"/>
              <a:t>8/31/2026</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a:t>"Facilities &amp; Public Safety Excellence" </a:t>
            </a:r>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png"/><Relationship Id="rId7"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e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smccd.edu/portal" TargetMode="Externa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CD433"/>
                </a:solidFill>
                <a:effectLst/>
                <a:uLnTx/>
                <a:uFillTx/>
                <a:latin typeface="Century Gothic" panose="020B0502020202020204"/>
                <a:ea typeface="+mn-ea"/>
                <a:cs typeface="+mn-cs"/>
              </a:rPr>
              <a:t>"Facilities &amp; Public Safety Excellence" </a:t>
            </a:r>
          </a:p>
        </p:txBody>
      </p:sp>
      <p:sp>
        <p:nvSpPr>
          <p:cNvPr id="5" name="Title 1"/>
          <p:cNvSpPr txBox="1">
            <a:spLocks/>
          </p:cNvSpPr>
          <p:nvPr/>
        </p:nvSpPr>
        <p:spPr bwMode="gray">
          <a:xfrm>
            <a:off x="575507" y="1883047"/>
            <a:ext cx="11115260" cy="1196130"/>
          </a:xfrm>
          <a:prstGeom prst="rect">
            <a:avLst/>
          </a:prstGeom>
        </p:spPr>
        <p:txBody>
          <a:bodyPr vert="horz" lIns="91440" tIns="45720" rIns="91440" bIns="45720" rtlCol="0" anchor="b">
            <a:noAutofit/>
          </a:bodyPr>
          <a:lstStyle>
            <a:lvl1pPr algn="l" defTabSz="457200" rtl="0" eaLnBrk="1" latinLnBrk="0" hangingPunct="1">
              <a:spcBef>
                <a:spcPct val="0"/>
              </a:spcBef>
              <a:buNone/>
              <a:defRPr sz="4000" b="0" i="0" kern="1200" cap="none">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kumimoji="0" lang="en-US" sz="2800" b="0" i="0" u="none" strike="noStrike" kern="1200" cap="none" spc="0" normalizeH="0" baseline="0" noProof="0" dirty="0">
                <a:ln>
                  <a:noFill/>
                </a:ln>
                <a:solidFill>
                  <a:srgbClr val="EBEBEB"/>
                </a:solidFill>
                <a:effectLst/>
                <a:uLnTx/>
                <a:uFillTx/>
                <a:latin typeface="Century Gothic" panose="020B0502020202020204"/>
              </a:rPr>
              <a:t>Facilities Planning,</a:t>
            </a:r>
            <a:r>
              <a:rPr kumimoji="0" lang="en-US" sz="2800" b="0" i="0" u="none" strike="noStrike" kern="1200" cap="none" spc="0" normalizeH="0" noProof="0" dirty="0">
                <a:ln>
                  <a:noFill/>
                </a:ln>
                <a:solidFill>
                  <a:srgbClr val="EBEBEB"/>
                </a:solidFill>
                <a:effectLst/>
                <a:uLnTx/>
                <a:uFillTx/>
                <a:latin typeface="Century Gothic" panose="020B0502020202020204"/>
              </a:rPr>
              <a:t> Maintenance </a:t>
            </a:r>
            <a:r>
              <a:rPr kumimoji="0" lang="en-US" sz="2800" b="0" i="0" u="none" strike="noStrike" kern="1200" cap="none" spc="0" normalizeH="0" baseline="0" noProof="0" dirty="0">
                <a:ln>
                  <a:noFill/>
                </a:ln>
                <a:solidFill>
                  <a:srgbClr val="EBEBEB"/>
                </a:solidFill>
                <a:effectLst/>
                <a:uLnTx/>
                <a:uFillTx/>
                <a:latin typeface="Century Gothic" panose="020B0502020202020204"/>
              </a:rPr>
              <a:t>&amp; Operations,</a:t>
            </a:r>
            <a:r>
              <a:rPr kumimoji="0" lang="en-US" sz="2800" b="0" i="0" u="none" strike="noStrike" kern="1200" cap="none" spc="0" normalizeH="0" noProof="0" dirty="0">
                <a:ln>
                  <a:noFill/>
                </a:ln>
                <a:solidFill>
                  <a:srgbClr val="EBEBEB"/>
                </a:solidFill>
                <a:effectLst/>
                <a:uLnTx/>
                <a:uFillTx/>
                <a:latin typeface="Century Gothic" panose="020B0502020202020204"/>
              </a:rPr>
              <a:t> </a:t>
            </a:r>
            <a:r>
              <a:rPr lang="en-US" sz="2800" dirty="0">
                <a:solidFill>
                  <a:srgbClr val="EBEBEB"/>
                </a:solidFill>
              </a:rPr>
              <a:t>Sustainability Public Safety and </a:t>
            </a:r>
            <a:r>
              <a:rPr kumimoji="0" lang="en-US" sz="2800" b="0" i="0" u="none" strike="noStrike" kern="1200" cap="none" spc="0" normalizeH="0" baseline="0" noProof="0" dirty="0">
                <a:ln>
                  <a:noFill/>
                </a:ln>
                <a:solidFill>
                  <a:srgbClr val="EBEBEB"/>
                </a:solidFill>
                <a:effectLst/>
                <a:uLnTx/>
                <a:uFillTx/>
                <a:latin typeface="Century Gothic" panose="020B0502020202020204"/>
              </a:rPr>
              <a:t>Emergency Preparedness</a:t>
            </a:r>
          </a:p>
        </p:txBody>
      </p:sp>
      <p:sp>
        <p:nvSpPr>
          <p:cNvPr id="6" name="Footer Placeholder 4"/>
          <p:cNvSpPr txBox="1">
            <a:spLocks/>
          </p:cNvSpPr>
          <p:nvPr/>
        </p:nvSpPr>
        <p:spPr>
          <a:xfrm>
            <a:off x="528358" y="6391838"/>
            <a:ext cx="3859795" cy="304801"/>
          </a:xfrm>
          <a:prstGeom prst="rect">
            <a:avLst/>
          </a:prstGeom>
        </p:spPr>
        <p:txBody>
          <a:bodyPr vert="horz" lIns="91440" tIns="45720" rIns="91440" bIns="45720" rtlCol="0" anchor="b"/>
          <a:lstStyle>
            <a:defPPr>
              <a:defRPr lang="en-US"/>
            </a:defPPr>
            <a:lvl1pPr marL="0" algn="l" defTabSz="914400" rtl="0" eaLnBrk="1" latinLnBrk="0" hangingPunct="1">
              <a:defRPr sz="1000" b="1" i="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CD433"/>
                </a:solidFill>
                <a:effectLst/>
                <a:uLnTx/>
                <a:uFillTx/>
                <a:latin typeface="Century Gothic" panose="020B0502020202020204"/>
                <a:ea typeface="+mn-ea"/>
                <a:cs typeface="+mn-cs"/>
              </a:rPr>
              <a:t>"Facilities &amp; Public Safety Excellence" </a:t>
            </a:r>
          </a:p>
        </p:txBody>
      </p:sp>
      <p:pic>
        <p:nvPicPr>
          <p:cNvPr id="7" name="Picture 6"/>
          <p:cNvPicPr>
            <a:picLocks noChangeAspect="1"/>
          </p:cNvPicPr>
          <p:nvPr/>
        </p:nvPicPr>
        <p:blipFill>
          <a:blip r:embed="rId2"/>
          <a:stretch>
            <a:fillRect/>
          </a:stretch>
        </p:blipFill>
        <p:spPr>
          <a:xfrm>
            <a:off x="5130686" y="218695"/>
            <a:ext cx="1871634" cy="1664352"/>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1652" y="5346747"/>
            <a:ext cx="3102970" cy="537848"/>
          </a:xfrm>
          <a:prstGeom prst="rect">
            <a:avLst/>
          </a:prstGeom>
        </p:spPr>
      </p:pic>
      <p:pic>
        <p:nvPicPr>
          <p:cNvPr id="9" name="Picture 8"/>
          <p:cNvPicPr>
            <a:picLocks noChangeAspect="1"/>
          </p:cNvPicPr>
          <p:nvPr/>
        </p:nvPicPr>
        <p:blipFill>
          <a:blip r:embed="rId4"/>
          <a:stretch>
            <a:fillRect/>
          </a:stretch>
        </p:blipFill>
        <p:spPr>
          <a:xfrm>
            <a:off x="528358" y="5031081"/>
            <a:ext cx="1902117" cy="853514"/>
          </a:xfrm>
          <a:prstGeom prst="rect">
            <a:avLst/>
          </a:prstGeom>
        </p:spPr>
      </p:pic>
      <p:pic>
        <p:nvPicPr>
          <p:cNvPr id="10" name="Picture 4" descr="\\appserv2\DocKnox\Logos\Skyline\skyline_logo_notag_color.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6864"/>
          <a:stretch/>
        </p:blipFill>
        <p:spPr bwMode="auto">
          <a:xfrm>
            <a:off x="9702531" y="5075486"/>
            <a:ext cx="1941087" cy="1021633"/>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txBox="1">
            <a:spLocks/>
          </p:cNvSpPr>
          <p:nvPr/>
        </p:nvSpPr>
        <p:spPr bwMode="gray">
          <a:xfrm>
            <a:off x="1309458" y="3205317"/>
            <a:ext cx="10058400" cy="787468"/>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b="0" i="0" kern="1200" cap="none">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EBEBEB"/>
                </a:solidFill>
                <a:effectLst/>
                <a:uLnTx/>
                <a:uFillTx/>
                <a:latin typeface="Century Gothic" panose="020B0502020202020204"/>
                <a:ea typeface="+mj-ea"/>
                <a:cs typeface="+mj-cs"/>
              </a:rPr>
              <a:t>New Employee Orientation</a:t>
            </a:r>
          </a:p>
        </p:txBody>
      </p:sp>
    </p:spTree>
    <p:extLst>
      <p:ext uri="{BB962C8B-B14F-4D97-AF65-F5344CB8AC3E}">
        <p14:creationId xmlns:p14="http://schemas.microsoft.com/office/powerpoint/2010/main" val="1331240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844AF-070B-366D-9CAD-76952007D42D}"/>
              </a:ext>
            </a:extLst>
          </p:cNvPr>
          <p:cNvSpPr>
            <a:spLocks noGrp="1"/>
          </p:cNvSpPr>
          <p:nvPr>
            <p:ph type="title"/>
          </p:nvPr>
        </p:nvSpPr>
        <p:spPr>
          <a:xfrm>
            <a:off x="1098751" y="575440"/>
            <a:ext cx="3529780" cy="1251627"/>
          </a:xfrm>
        </p:spPr>
        <p:txBody>
          <a:bodyPr vert="horz" lIns="91440" tIns="45720" rIns="91440" bIns="45720" rtlCol="0" anchor="ctr">
            <a:normAutofit/>
          </a:bodyPr>
          <a:lstStyle/>
          <a:p>
            <a:r>
              <a:rPr lang="en-US" kern="1200" dirty="0">
                <a:solidFill>
                  <a:srgbClr val="FFFFFF"/>
                </a:solidFill>
                <a:latin typeface="Century Gothic" panose="020B0502020202020204" pitchFamily="34" charset="0"/>
              </a:rPr>
              <a:t>Sustainability Programs</a:t>
            </a:r>
          </a:p>
        </p:txBody>
      </p:sp>
      <p:pic>
        <p:nvPicPr>
          <p:cNvPr id="4" name="Picture 4" descr="A picture containing table&#10;&#10;Description automatically generated">
            <a:extLst>
              <a:ext uri="{FF2B5EF4-FFF2-40B4-BE49-F238E27FC236}">
                <a16:creationId xmlns:a16="http://schemas.microsoft.com/office/drawing/2014/main" id="{D46D3065-CA23-0490-8FB8-E3FD20628469}"/>
              </a:ext>
            </a:extLst>
          </p:cNvPr>
          <p:cNvPicPr>
            <a:picLocks noGrp="1" noChangeAspect="1"/>
          </p:cNvPicPr>
          <p:nvPr>
            <p:ph idx="1"/>
          </p:nvPr>
        </p:nvPicPr>
        <p:blipFill rotWithShape="1">
          <a:blip r:embed="rId3"/>
          <a:srcRect l="4255" t="3707" r="33873" b="4182"/>
          <a:stretch/>
        </p:blipFill>
        <p:spPr>
          <a:xfrm>
            <a:off x="118242" y="2243426"/>
            <a:ext cx="3394247" cy="4535915"/>
          </a:xfrm>
          <a:prstGeom prst="rect">
            <a:avLst/>
          </a:prstGeom>
        </p:spPr>
      </p:pic>
      <p:pic>
        <p:nvPicPr>
          <p:cNvPr id="5" name="Picture 4" descr="Diagram&#10;&#10;Description automatically generated">
            <a:extLst>
              <a:ext uri="{FF2B5EF4-FFF2-40B4-BE49-F238E27FC236}">
                <a16:creationId xmlns:a16="http://schemas.microsoft.com/office/drawing/2014/main" id="{4E7A15F9-B5CC-4095-9A03-307A86763C58}"/>
              </a:ext>
            </a:extLst>
          </p:cNvPr>
          <p:cNvPicPr>
            <a:picLocks noChangeAspect="1"/>
          </p:cNvPicPr>
          <p:nvPr/>
        </p:nvPicPr>
        <p:blipFill rotWithShape="1">
          <a:blip r:embed="rId4"/>
          <a:srcRect t="844" r="-3" b="1511"/>
          <a:stretch/>
        </p:blipFill>
        <p:spPr>
          <a:xfrm>
            <a:off x="4743769" y="989842"/>
            <a:ext cx="2704462" cy="3418353"/>
          </a:xfrm>
          <a:prstGeom prst="rect">
            <a:avLst/>
          </a:prstGeom>
        </p:spPr>
      </p:pic>
      <p:pic>
        <p:nvPicPr>
          <p:cNvPr id="6" name="Picture 6">
            <a:extLst>
              <a:ext uri="{FF2B5EF4-FFF2-40B4-BE49-F238E27FC236}">
                <a16:creationId xmlns:a16="http://schemas.microsoft.com/office/drawing/2014/main" id="{73916095-60AF-4ABE-879F-4F6BA691D09C}"/>
              </a:ext>
            </a:extLst>
          </p:cNvPr>
          <p:cNvPicPr>
            <a:picLocks noChangeAspect="1"/>
          </p:cNvPicPr>
          <p:nvPr/>
        </p:nvPicPr>
        <p:blipFill rotWithShape="1">
          <a:blip r:embed="rId5"/>
          <a:srcRect l="-14" t="16652" r="905" b="12366"/>
          <a:stretch/>
        </p:blipFill>
        <p:spPr>
          <a:xfrm>
            <a:off x="6731570" y="4081157"/>
            <a:ext cx="2025822" cy="2476443"/>
          </a:xfrm>
          <a:prstGeom prst="rect">
            <a:avLst/>
          </a:prstGeom>
        </p:spPr>
      </p:pic>
      <p:pic>
        <p:nvPicPr>
          <p:cNvPr id="7" name="Picture 4">
            <a:extLst>
              <a:ext uri="{FF2B5EF4-FFF2-40B4-BE49-F238E27FC236}">
                <a16:creationId xmlns:a16="http://schemas.microsoft.com/office/drawing/2014/main" id="{03081B34-E44D-49D8-870D-816CC03C3949}"/>
              </a:ext>
            </a:extLst>
          </p:cNvPr>
          <p:cNvPicPr>
            <a:picLocks noChangeAspect="1"/>
          </p:cNvPicPr>
          <p:nvPr/>
        </p:nvPicPr>
        <p:blipFill rotWithShape="1">
          <a:blip r:embed="rId6"/>
          <a:srcRect l="27910" r="10397" b="-606"/>
          <a:stretch/>
        </p:blipFill>
        <p:spPr>
          <a:xfrm>
            <a:off x="9057291" y="2619183"/>
            <a:ext cx="2929758" cy="3938418"/>
          </a:xfrm>
          <a:prstGeom prst="rect">
            <a:avLst/>
          </a:prstGeom>
        </p:spPr>
      </p:pic>
      <p:pic>
        <p:nvPicPr>
          <p:cNvPr id="8" name="Picture 5">
            <a:extLst>
              <a:ext uri="{FF2B5EF4-FFF2-40B4-BE49-F238E27FC236}">
                <a16:creationId xmlns:a16="http://schemas.microsoft.com/office/drawing/2014/main" id="{AA6D31F3-0D09-4F6F-B196-3C0364700AB0}"/>
              </a:ext>
            </a:extLst>
          </p:cNvPr>
          <p:cNvPicPr>
            <a:picLocks noChangeAspect="1"/>
          </p:cNvPicPr>
          <p:nvPr/>
        </p:nvPicPr>
        <p:blipFill rotWithShape="1">
          <a:blip r:embed="rId7"/>
          <a:srcRect l="65" t="33641" r="859" b="-440"/>
          <a:stretch/>
        </p:blipFill>
        <p:spPr>
          <a:xfrm>
            <a:off x="3727211" y="4762031"/>
            <a:ext cx="2704461" cy="1795569"/>
          </a:xfrm>
          <a:prstGeom prst="rect">
            <a:avLst/>
          </a:prstGeom>
        </p:spPr>
      </p:pic>
      <p:sp>
        <p:nvSpPr>
          <p:cNvPr id="3" name="TextBox 2">
            <a:extLst>
              <a:ext uri="{FF2B5EF4-FFF2-40B4-BE49-F238E27FC236}">
                <a16:creationId xmlns:a16="http://schemas.microsoft.com/office/drawing/2014/main" id="{66ED7B9E-969F-466F-8355-9F4CC9B68D1A}"/>
              </a:ext>
            </a:extLst>
          </p:cNvPr>
          <p:cNvSpPr txBox="1"/>
          <p:nvPr/>
        </p:nvSpPr>
        <p:spPr>
          <a:xfrm>
            <a:off x="4513293" y="4400447"/>
            <a:ext cx="1277007" cy="369332"/>
          </a:xfrm>
          <a:prstGeom prst="rect">
            <a:avLst/>
          </a:prstGeom>
          <a:noFill/>
        </p:spPr>
        <p:txBody>
          <a:bodyPr wrap="square" rtlCol="0">
            <a:spAutoFit/>
          </a:bodyPr>
          <a:lstStyle/>
          <a:p>
            <a:r>
              <a:rPr lang="en-US" dirty="0"/>
              <a:t>Training</a:t>
            </a:r>
          </a:p>
        </p:txBody>
      </p:sp>
      <p:sp>
        <p:nvSpPr>
          <p:cNvPr id="9" name="TextBox 8">
            <a:extLst>
              <a:ext uri="{FF2B5EF4-FFF2-40B4-BE49-F238E27FC236}">
                <a16:creationId xmlns:a16="http://schemas.microsoft.com/office/drawing/2014/main" id="{5EA27FBF-27BB-46E5-B46A-F391837B52D2}"/>
              </a:ext>
            </a:extLst>
          </p:cNvPr>
          <p:cNvSpPr txBox="1"/>
          <p:nvPr/>
        </p:nvSpPr>
        <p:spPr>
          <a:xfrm>
            <a:off x="7180293" y="3711825"/>
            <a:ext cx="1277007" cy="369332"/>
          </a:xfrm>
          <a:prstGeom prst="rect">
            <a:avLst/>
          </a:prstGeom>
          <a:noFill/>
        </p:spPr>
        <p:txBody>
          <a:bodyPr wrap="square" rtlCol="0">
            <a:spAutoFit/>
          </a:bodyPr>
          <a:lstStyle/>
          <a:p>
            <a:r>
              <a:rPr lang="en-US" dirty="0"/>
              <a:t>Outreach</a:t>
            </a:r>
          </a:p>
        </p:txBody>
      </p:sp>
      <p:sp>
        <p:nvSpPr>
          <p:cNvPr id="10" name="TextBox 9">
            <a:extLst>
              <a:ext uri="{FF2B5EF4-FFF2-40B4-BE49-F238E27FC236}">
                <a16:creationId xmlns:a16="http://schemas.microsoft.com/office/drawing/2014/main" id="{E004C4EB-F1F9-4C45-AE53-76AEB31AF7EF}"/>
              </a:ext>
            </a:extLst>
          </p:cNvPr>
          <p:cNvSpPr txBox="1"/>
          <p:nvPr/>
        </p:nvSpPr>
        <p:spPr>
          <a:xfrm>
            <a:off x="9813135" y="2286105"/>
            <a:ext cx="1821817" cy="369332"/>
          </a:xfrm>
          <a:prstGeom prst="rect">
            <a:avLst/>
          </a:prstGeom>
          <a:noFill/>
        </p:spPr>
        <p:txBody>
          <a:bodyPr wrap="square" rtlCol="0">
            <a:spAutoFit/>
          </a:bodyPr>
          <a:lstStyle/>
          <a:p>
            <a:r>
              <a:rPr lang="en-US" dirty="0"/>
              <a:t>Waste Audits</a:t>
            </a:r>
          </a:p>
        </p:txBody>
      </p:sp>
    </p:spTree>
    <p:extLst>
      <p:ext uri="{BB962C8B-B14F-4D97-AF65-F5344CB8AC3E}">
        <p14:creationId xmlns:p14="http://schemas.microsoft.com/office/powerpoint/2010/main" val="40729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831D2-0DC4-5C80-EDF4-4C0ACC80BB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3AEA1-4753-FCB6-F549-2BEC1A91289D}"/>
              </a:ext>
            </a:extLst>
          </p:cNvPr>
          <p:cNvSpPr>
            <a:spLocks noGrp="1"/>
          </p:cNvSpPr>
          <p:nvPr>
            <p:ph type="title"/>
          </p:nvPr>
        </p:nvSpPr>
        <p:spPr>
          <a:xfrm>
            <a:off x="1127862" y="578726"/>
            <a:ext cx="3529780" cy="1062440"/>
          </a:xfrm>
        </p:spPr>
        <p:txBody>
          <a:bodyPr vert="horz" lIns="91440" tIns="45720" rIns="91440" bIns="45720" rtlCol="0" anchor="ctr">
            <a:normAutofit fontScale="90000"/>
          </a:bodyPr>
          <a:lstStyle/>
          <a:p>
            <a:r>
              <a:rPr lang="en-US" kern="1200" dirty="0">
                <a:solidFill>
                  <a:srgbClr val="FFFFFF"/>
                </a:solidFill>
                <a:latin typeface="Century Gothic" panose="020B0502020202020204" pitchFamily="34" charset="0"/>
              </a:rPr>
              <a:t>Sustainability Programs</a:t>
            </a:r>
          </a:p>
        </p:txBody>
      </p:sp>
      <p:pic>
        <p:nvPicPr>
          <p:cNvPr id="3" name="Picture 2" descr="A qr code with a star&#10;&#10;AI-generated content may be incorrect.">
            <a:extLst>
              <a:ext uri="{FF2B5EF4-FFF2-40B4-BE49-F238E27FC236}">
                <a16:creationId xmlns:a16="http://schemas.microsoft.com/office/drawing/2014/main" id="{96761C15-B45E-ACD1-7C1F-6964525F79C8}"/>
              </a:ext>
            </a:extLst>
          </p:cNvPr>
          <p:cNvPicPr>
            <a:picLocks noChangeAspect="1"/>
          </p:cNvPicPr>
          <p:nvPr/>
        </p:nvPicPr>
        <p:blipFill>
          <a:blip r:embed="rId3"/>
          <a:stretch>
            <a:fillRect/>
          </a:stretch>
        </p:blipFill>
        <p:spPr>
          <a:xfrm>
            <a:off x="5505171" y="578726"/>
            <a:ext cx="1557565" cy="1577522"/>
          </a:xfrm>
          <a:prstGeom prst="rect">
            <a:avLst/>
          </a:prstGeom>
        </p:spPr>
      </p:pic>
      <p:sp>
        <p:nvSpPr>
          <p:cNvPr id="8" name="TextBox 7">
            <a:extLst>
              <a:ext uri="{FF2B5EF4-FFF2-40B4-BE49-F238E27FC236}">
                <a16:creationId xmlns:a16="http://schemas.microsoft.com/office/drawing/2014/main" id="{BEE53221-D818-D835-0D76-89F97161C624}"/>
              </a:ext>
            </a:extLst>
          </p:cNvPr>
          <p:cNvSpPr txBox="1"/>
          <p:nvPr/>
        </p:nvSpPr>
        <p:spPr>
          <a:xfrm>
            <a:off x="2068538" y="2294450"/>
            <a:ext cx="3298788" cy="646331"/>
          </a:xfrm>
          <a:prstGeom prst="rect">
            <a:avLst/>
          </a:prstGeom>
          <a:noFill/>
        </p:spPr>
        <p:txBody>
          <a:bodyPr wrap="square" lIns="91440" tIns="45720" rIns="91440" bIns="45720" rtlCol="0" anchor="t">
            <a:spAutoFit/>
          </a:bodyPr>
          <a:lstStyle/>
          <a:p>
            <a:r>
              <a:rPr lang="en-US" b="1" dirty="0"/>
              <a:t>Infrastructure Updates</a:t>
            </a:r>
          </a:p>
          <a:p>
            <a:endParaRPr lang="en-US" b="1" dirty="0"/>
          </a:p>
        </p:txBody>
      </p:sp>
      <p:pic>
        <p:nvPicPr>
          <p:cNvPr id="14" name="Picture 13" descr="No alt text provided for this image">
            <a:extLst>
              <a:ext uri="{FF2B5EF4-FFF2-40B4-BE49-F238E27FC236}">
                <a16:creationId xmlns:a16="http://schemas.microsoft.com/office/drawing/2014/main" id="{8C3DDD42-80DB-FD89-8852-4D4CD0A95056}"/>
              </a:ext>
            </a:extLst>
          </p:cNvPr>
          <p:cNvPicPr>
            <a:picLocks noChangeAspect="1"/>
          </p:cNvPicPr>
          <p:nvPr/>
        </p:nvPicPr>
        <p:blipFill>
          <a:blip r:embed="rId4"/>
          <a:stretch>
            <a:fillRect/>
          </a:stretch>
        </p:blipFill>
        <p:spPr>
          <a:xfrm>
            <a:off x="304210" y="2788888"/>
            <a:ext cx="3529780" cy="3546122"/>
          </a:xfrm>
          <a:prstGeom prst="rect">
            <a:avLst/>
          </a:prstGeom>
        </p:spPr>
      </p:pic>
      <p:pic>
        <p:nvPicPr>
          <p:cNvPr id="19" name="Picture 18" descr="A group of cars in a parking lot&#10;&#10;Description automatically generated">
            <a:extLst>
              <a:ext uri="{FF2B5EF4-FFF2-40B4-BE49-F238E27FC236}">
                <a16:creationId xmlns:a16="http://schemas.microsoft.com/office/drawing/2014/main" id="{D6720853-72E1-A6C2-F05E-5DDE576DAB87}"/>
              </a:ext>
            </a:extLst>
          </p:cNvPr>
          <p:cNvPicPr>
            <a:picLocks noChangeAspect="1"/>
          </p:cNvPicPr>
          <p:nvPr/>
        </p:nvPicPr>
        <p:blipFill>
          <a:blip r:embed="rId5"/>
          <a:stretch>
            <a:fillRect/>
          </a:stretch>
        </p:blipFill>
        <p:spPr>
          <a:xfrm>
            <a:off x="3862448" y="2788888"/>
            <a:ext cx="2807995" cy="1944354"/>
          </a:xfrm>
          <a:prstGeom prst="rect">
            <a:avLst/>
          </a:prstGeom>
        </p:spPr>
      </p:pic>
      <p:sp>
        <p:nvSpPr>
          <p:cNvPr id="21" name="TextBox 20">
            <a:extLst>
              <a:ext uri="{FF2B5EF4-FFF2-40B4-BE49-F238E27FC236}">
                <a16:creationId xmlns:a16="http://schemas.microsoft.com/office/drawing/2014/main" id="{4E7916C2-8A7D-D2C4-D396-6631AAAB1C23}"/>
              </a:ext>
            </a:extLst>
          </p:cNvPr>
          <p:cNvSpPr txBox="1"/>
          <p:nvPr/>
        </p:nvSpPr>
        <p:spPr>
          <a:xfrm>
            <a:off x="7706575" y="2485619"/>
            <a:ext cx="3293127" cy="369332"/>
          </a:xfrm>
          <a:prstGeom prst="rect">
            <a:avLst/>
          </a:prstGeom>
          <a:noFill/>
        </p:spPr>
        <p:txBody>
          <a:bodyPr wrap="square" lIns="91440" tIns="45720" rIns="91440" bIns="45720" rtlCol="0" anchor="t">
            <a:spAutoFit/>
          </a:bodyPr>
          <a:lstStyle/>
          <a:p>
            <a:r>
              <a:rPr lang="en-US" b="1" dirty="0"/>
              <a:t>Resource Conservation</a:t>
            </a:r>
          </a:p>
        </p:txBody>
      </p:sp>
      <p:pic>
        <p:nvPicPr>
          <p:cNvPr id="24" name="Picture 4" descr="A group of people wearing face masks and gloves cleaning up trash&#10;&#10;AI-generated content may be incorrect.">
            <a:extLst>
              <a:ext uri="{FF2B5EF4-FFF2-40B4-BE49-F238E27FC236}">
                <a16:creationId xmlns:a16="http://schemas.microsoft.com/office/drawing/2014/main" id="{7F8EC014-3F6E-B659-EC49-8C61FCE23D35}"/>
              </a:ext>
            </a:extLst>
          </p:cNvPr>
          <p:cNvPicPr>
            <a:picLocks noChangeAspect="1"/>
          </p:cNvPicPr>
          <p:nvPr/>
        </p:nvPicPr>
        <p:blipFill rotWithShape="1">
          <a:blip r:embed="rId6"/>
          <a:srcRect l="27910" r="10397" b="-606"/>
          <a:stretch/>
        </p:blipFill>
        <p:spPr>
          <a:xfrm>
            <a:off x="6900661" y="2992086"/>
            <a:ext cx="2515551" cy="3597107"/>
          </a:xfrm>
          <a:prstGeom prst="rect">
            <a:avLst/>
          </a:prstGeom>
        </p:spPr>
      </p:pic>
      <p:sp>
        <p:nvSpPr>
          <p:cNvPr id="25" name="TextBox 24">
            <a:extLst>
              <a:ext uri="{FF2B5EF4-FFF2-40B4-BE49-F238E27FC236}">
                <a16:creationId xmlns:a16="http://schemas.microsoft.com/office/drawing/2014/main" id="{1C33A34F-F7AB-FC26-0452-991985E5B97D}"/>
              </a:ext>
            </a:extLst>
          </p:cNvPr>
          <p:cNvSpPr txBox="1"/>
          <p:nvPr/>
        </p:nvSpPr>
        <p:spPr>
          <a:xfrm>
            <a:off x="7188786" y="913097"/>
            <a:ext cx="1769128" cy="923330"/>
          </a:xfrm>
          <a:prstGeom prst="rect">
            <a:avLst/>
          </a:prstGeom>
          <a:noFill/>
        </p:spPr>
        <p:txBody>
          <a:bodyPr wrap="square" lIns="91440" tIns="45720" rIns="91440" bIns="45720" rtlCol="0" anchor="t">
            <a:spAutoFit/>
          </a:bodyPr>
          <a:lstStyle/>
          <a:p>
            <a:r>
              <a:rPr lang="en-US" b="1" dirty="0">
                <a:solidFill>
                  <a:schemeClr val="bg1"/>
                </a:solidFill>
              </a:rPr>
              <a:t>Scan for website &amp; Instagram!</a:t>
            </a:r>
          </a:p>
        </p:txBody>
      </p:sp>
      <p:pic>
        <p:nvPicPr>
          <p:cNvPr id="28" name="Picture 27" descr="Canada College Solar Photovoltaic System Design-Build Project | Projects |  San Mateo County Community College District">
            <a:extLst>
              <a:ext uri="{FF2B5EF4-FFF2-40B4-BE49-F238E27FC236}">
                <a16:creationId xmlns:a16="http://schemas.microsoft.com/office/drawing/2014/main" id="{ACC0C5A2-821E-DAB9-367D-CDD6C8AE665C}"/>
              </a:ext>
            </a:extLst>
          </p:cNvPr>
          <p:cNvPicPr>
            <a:picLocks noChangeAspect="1"/>
          </p:cNvPicPr>
          <p:nvPr/>
        </p:nvPicPr>
        <p:blipFill>
          <a:blip r:embed="rId7"/>
          <a:srcRect l="16046" t="-3315" r="17034" b="3886"/>
          <a:stretch/>
        </p:blipFill>
        <p:spPr>
          <a:xfrm>
            <a:off x="9529944" y="2965022"/>
            <a:ext cx="2019988" cy="2003777"/>
          </a:xfrm>
          <a:prstGeom prst="rect">
            <a:avLst/>
          </a:prstGeom>
        </p:spPr>
      </p:pic>
      <p:pic>
        <p:nvPicPr>
          <p:cNvPr id="30" name="Picture 29" descr="On the Road to 100% Clean Electricity: Six Potential Strategies To Break  Through Last Few Percent | News | NREL">
            <a:extLst>
              <a:ext uri="{FF2B5EF4-FFF2-40B4-BE49-F238E27FC236}">
                <a16:creationId xmlns:a16="http://schemas.microsoft.com/office/drawing/2014/main" id="{7D387337-BD24-9615-500F-E8A10450B90B}"/>
              </a:ext>
            </a:extLst>
          </p:cNvPr>
          <p:cNvPicPr>
            <a:picLocks noChangeAspect="1"/>
          </p:cNvPicPr>
          <p:nvPr/>
        </p:nvPicPr>
        <p:blipFill>
          <a:blip r:embed="rId8"/>
          <a:srcRect l="111" t="-773" r="9682" b="7979"/>
          <a:stretch/>
        </p:blipFill>
        <p:spPr>
          <a:xfrm>
            <a:off x="9538318" y="5028019"/>
            <a:ext cx="2010009" cy="1561008"/>
          </a:xfrm>
          <a:prstGeom prst="rect">
            <a:avLst/>
          </a:prstGeom>
        </p:spPr>
      </p:pic>
      <p:pic>
        <p:nvPicPr>
          <p:cNvPr id="4" name="Picture 3" descr="A group of recycle bins and different types of garbage&#10;&#10;AI-generated content may be incorrect.">
            <a:extLst>
              <a:ext uri="{FF2B5EF4-FFF2-40B4-BE49-F238E27FC236}">
                <a16:creationId xmlns:a16="http://schemas.microsoft.com/office/drawing/2014/main" id="{F4B0D44A-D9DC-01A9-18F4-B1D3D9FE8368}"/>
              </a:ext>
            </a:extLst>
          </p:cNvPr>
          <p:cNvPicPr>
            <a:picLocks noChangeAspect="1"/>
          </p:cNvPicPr>
          <p:nvPr/>
        </p:nvPicPr>
        <p:blipFill>
          <a:blip r:embed="rId9"/>
          <a:srcRect l="-105" t="-482" r="-610" b="12019"/>
          <a:stretch/>
        </p:blipFill>
        <p:spPr>
          <a:xfrm>
            <a:off x="3846697" y="4736716"/>
            <a:ext cx="2846793" cy="1960696"/>
          </a:xfrm>
          <a:prstGeom prst="rect">
            <a:avLst/>
          </a:prstGeom>
        </p:spPr>
      </p:pic>
    </p:spTree>
    <p:extLst>
      <p:ext uri="{BB962C8B-B14F-4D97-AF65-F5344CB8AC3E}">
        <p14:creationId xmlns:p14="http://schemas.microsoft.com/office/powerpoint/2010/main" val="1021381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5EBA4-1EDF-905B-5D8B-E9C2BB5E71F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BADE3FD-29D0-84A2-2D8E-AFBFAB1FB06B}"/>
              </a:ext>
            </a:extLst>
          </p:cNvPr>
          <p:cNvSpPr txBox="1"/>
          <p:nvPr/>
        </p:nvSpPr>
        <p:spPr>
          <a:xfrm>
            <a:off x="390664" y="2387659"/>
            <a:ext cx="3710661" cy="369332"/>
          </a:xfrm>
          <a:prstGeom prst="rect">
            <a:avLst/>
          </a:prstGeom>
          <a:noFill/>
        </p:spPr>
        <p:txBody>
          <a:bodyPr wrap="square" lIns="91440" tIns="45720" rIns="91440" bIns="45720" rtlCol="0" anchor="t">
            <a:spAutoFit/>
          </a:bodyPr>
          <a:lstStyle/>
          <a:p>
            <a:r>
              <a:rPr lang="en-US" b="1" dirty="0"/>
              <a:t>Student Engagement Support</a:t>
            </a:r>
          </a:p>
        </p:txBody>
      </p:sp>
      <p:pic>
        <p:nvPicPr>
          <p:cNvPr id="18" name="Picture 17" descr="A group of people standing at a podium&#10;&#10;AI-generated content may be incorrect.">
            <a:extLst>
              <a:ext uri="{FF2B5EF4-FFF2-40B4-BE49-F238E27FC236}">
                <a16:creationId xmlns:a16="http://schemas.microsoft.com/office/drawing/2014/main" id="{79652052-C215-0C47-7523-8B70F54F35F2}"/>
              </a:ext>
            </a:extLst>
          </p:cNvPr>
          <p:cNvPicPr>
            <a:picLocks noChangeAspect="1"/>
          </p:cNvPicPr>
          <p:nvPr/>
        </p:nvPicPr>
        <p:blipFill>
          <a:blip r:embed="rId3"/>
          <a:srcRect r="6635" b="592"/>
          <a:stretch/>
        </p:blipFill>
        <p:spPr>
          <a:xfrm>
            <a:off x="4135871" y="2387659"/>
            <a:ext cx="2049517" cy="1751174"/>
          </a:xfrm>
          <a:prstGeom prst="rect">
            <a:avLst/>
          </a:prstGeom>
        </p:spPr>
      </p:pic>
      <p:pic>
        <p:nvPicPr>
          <p:cNvPr id="9" name="Picture 8" descr="A group of people posing for a photo&#10;&#10;Description automatically generated">
            <a:extLst>
              <a:ext uri="{FF2B5EF4-FFF2-40B4-BE49-F238E27FC236}">
                <a16:creationId xmlns:a16="http://schemas.microsoft.com/office/drawing/2014/main" id="{71D8827F-54DC-5499-D271-F109F6197E51}"/>
              </a:ext>
            </a:extLst>
          </p:cNvPr>
          <p:cNvPicPr>
            <a:picLocks noChangeAspect="1"/>
          </p:cNvPicPr>
          <p:nvPr/>
        </p:nvPicPr>
        <p:blipFill>
          <a:blip r:embed="rId4"/>
          <a:stretch>
            <a:fillRect/>
          </a:stretch>
        </p:blipFill>
        <p:spPr>
          <a:xfrm>
            <a:off x="6272736" y="2842691"/>
            <a:ext cx="2049760" cy="1574556"/>
          </a:xfrm>
          <a:prstGeom prst="rect">
            <a:avLst/>
          </a:prstGeom>
        </p:spPr>
      </p:pic>
      <p:pic>
        <p:nvPicPr>
          <p:cNvPr id="11" name="Picture 10" descr="Two men standing in front of a table with wires&#10;&#10;Description automatically generated">
            <a:extLst>
              <a:ext uri="{FF2B5EF4-FFF2-40B4-BE49-F238E27FC236}">
                <a16:creationId xmlns:a16="http://schemas.microsoft.com/office/drawing/2014/main" id="{625D93F9-7329-50BF-8534-D90379135F7B}"/>
              </a:ext>
            </a:extLst>
          </p:cNvPr>
          <p:cNvPicPr>
            <a:picLocks noChangeAspect="1"/>
          </p:cNvPicPr>
          <p:nvPr/>
        </p:nvPicPr>
        <p:blipFill>
          <a:blip r:embed="rId5"/>
          <a:stretch>
            <a:fillRect/>
          </a:stretch>
        </p:blipFill>
        <p:spPr>
          <a:xfrm>
            <a:off x="6185388" y="4579641"/>
            <a:ext cx="2634762" cy="1960894"/>
          </a:xfrm>
          <a:prstGeom prst="rect">
            <a:avLst/>
          </a:prstGeom>
        </p:spPr>
      </p:pic>
      <p:pic>
        <p:nvPicPr>
          <p:cNvPr id="12" name="Picture 11" descr="A group of people standing in front of a building&#10;&#10;Description automatically generated">
            <a:extLst>
              <a:ext uri="{FF2B5EF4-FFF2-40B4-BE49-F238E27FC236}">
                <a16:creationId xmlns:a16="http://schemas.microsoft.com/office/drawing/2014/main" id="{D91AD7F4-0249-23C3-73CE-914C167BB038}"/>
              </a:ext>
            </a:extLst>
          </p:cNvPr>
          <p:cNvPicPr>
            <a:picLocks noChangeAspect="1"/>
          </p:cNvPicPr>
          <p:nvPr/>
        </p:nvPicPr>
        <p:blipFill>
          <a:blip r:embed="rId6"/>
          <a:stretch>
            <a:fillRect/>
          </a:stretch>
        </p:blipFill>
        <p:spPr>
          <a:xfrm>
            <a:off x="8454640" y="2318760"/>
            <a:ext cx="3170674" cy="2429818"/>
          </a:xfrm>
          <a:prstGeom prst="rect">
            <a:avLst/>
          </a:prstGeom>
        </p:spPr>
      </p:pic>
      <p:sp>
        <p:nvSpPr>
          <p:cNvPr id="17" name="Content Placeholder 2">
            <a:extLst>
              <a:ext uri="{FF2B5EF4-FFF2-40B4-BE49-F238E27FC236}">
                <a16:creationId xmlns:a16="http://schemas.microsoft.com/office/drawing/2014/main" id="{F8B03EC1-4319-8A04-C477-93FC7BC077E8}"/>
              </a:ext>
            </a:extLst>
          </p:cNvPr>
          <p:cNvSpPr txBox="1">
            <a:spLocks/>
          </p:cNvSpPr>
          <p:nvPr/>
        </p:nvSpPr>
        <p:spPr>
          <a:xfrm>
            <a:off x="390896" y="2703917"/>
            <a:ext cx="3465038" cy="2427759"/>
          </a:xfrm>
          <a:prstGeom prst="rect">
            <a:avLst/>
          </a:prstGeom>
        </p:spPr>
        <p:txBody>
          <a:bodyPr vert="horz" lIns="0" tIns="45720" rIns="0" bIns="45720" rtlCol="0" anchor="t">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None/>
              <a:tabLst/>
              <a:defRPr/>
            </a:pPr>
            <a:r>
              <a:rPr kumimoji="0" lang="en-US" sz="1900" b="1"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pitchFamily="34" charset="0"/>
                <a:ea typeface="+mn-ea"/>
                <a:cs typeface="+mn-cs"/>
              </a:rPr>
              <a:t>  </a:t>
            </a:r>
            <a:r>
              <a:rPr lang="en-US" sz="1600" dirty="0">
                <a:solidFill>
                  <a:schemeClr val="tx1"/>
                </a:solidFill>
                <a:latin typeface="Century Gothic"/>
              </a:rPr>
              <a:t>In &amp; out of class presentations on any sustainability topic</a:t>
            </a:r>
            <a:endParaRPr lang="en-US" sz="1600" i="0" u="none" strike="noStrike" kern="1200" cap="none" spc="0" normalizeH="0" baseline="0" noProof="0" dirty="0">
              <a:ln>
                <a:noFill/>
              </a:ln>
              <a:solidFill>
                <a:schemeClr val="tx1"/>
              </a:solidFill>
              <a:effectLst/>
              <a:uLnTx/>
              <a:uFillTx/>
              <a:latin typeface="Century Gothic" panose="020B0502020202020204" pitchFamily="34" charset="0"/>
            </a:endParaRPr>
          </a:p>
          <a:p>
            <a:pPr marL="174625" indent="-174625">
              <a:buClr>
                <a:srgbClr val="1CADE4"/>
              </a:buClr>
              <a:defRPr/>
            </a:pPr>
            <a:r>
              <a:rPr lang="en-US" sz="1600" dirty="0">
                <a:solidFill>
                  <a:schemeClr val="tx1"/>
                </a:solidFill>
                <a:latin typeface="Century Gothic"/>
              </a:rPr>
              <a:t>Curriculum integration support</a:t>
            </a:r>
          </a:p>
          <a:p>
            <a:pPr marL="174625" indent="-174625">
              <a:buClr>
                <a:srgbClr val="1CADE4"/>
              </a:buClr>
              <a:defRPr/>
            </a:pPr>
            <a:r>
              <a:rPr lang="en-US" sz="1600" dirty="0">
                <a:solidFill>
                  <a:schemeClr val="tx1"/>
                </a:solidFill>
                <a:latin typeface="Century Gothic"/>
              </a:rPr>
              <a:t>Earth Fests at all three campuses</a:t>
            </a:r>
          </a:p>
          <a:p>
            <a:pPr marL="174625" indent="-174625">
              <a:buClr>
                <a:srgbClr val="1CADE4"/>
              </a:buClr>
              <a:defRPr/>
            </a:pPr>
            <a:r>
              <a:rPr lang="en-US" sz="1600" dirty="0">
                <a:solidFill>
                  <a:schemeClr val="tx1"/>
                </a:solidFill>
                <a:latin typeface="Century Gothic"/>
              </a:rPr>
              <a:t>Waste Audits</a:t>
            </a:r>
            <a:endParaRPr lang="en-US" sz="1600" i="0" u="none" strike="noStrike" kern="1200" cap="none" spc="0" normalizeH="0" baseline="0" noProof="0" dirty="0">
              <a:ln>
                <a:noFill/>
              </a:ln>
              <a:solidFill>
                <a:schemeClr val="tx1"/>
              </a:solidFill>
              <a:effectLst/>
              <a:uLnTx/>
              <a:uFillTx/>
              <a:latin typeface="Century Gothic" panose="020B0502020202020204" pitchFamily="34" charset="0"/>
            </a:endParaRPr>
          </a:p>
          <a:p>
            <a:pPr marL="174625" indent="-174625">
              <a:buClr>
                <a:srgbClr val="1CADE4"/>
              </a:buClr>
              <a:defRPr/>
            </a:pPr>
            <a:r>
              <a:rPr lang="en-US" sz="1600" dirty="0">
                <a:solidFill>
                  <a:schemeClr val="tx1"/>
                </a:solidFill>
                <a:latin typeface="Century Gothic"/>
              </a:rPr>
              <a:t>Zero Waste Ambassador Program</a:t>
            </a:r>
            <a:endParaRPr lang="en-US" sz="1600" dirty="0">
              <a:solidFill>
                <a:schemeClr val="tx1"/>
              </a:solidFill>
            </a:endParaRPr>
          </a:p>
          <a:p>
            <a:pPr marL="174625" indent="-174625">
              <a:buClr>
                <a:srgbClr val="1CADE4"/>
              </a:buClr>
              <a:defRPr/>
            </a:pPr>
            <a:r>
              <a:rPr lang="en-US" sz="1600" dirty="0">
                <a:solidFill>
                  <a:schemeClr val="tx1"/>
                </a:solidFill>
                <a:latin typeface="Century Gothic"/>
              </a:rPr>
              <a:t>Sustainability Career Center at CSM</a:t>
            </a:r>
            <a:r>
              <a:rPr lang="en-US" sz="1500" dirty="0">
                <a:solidFill>
                  <a:schemeClr val="tx1"/>
                </a:solidFill>
                <a:latin typeface="Century Gothic"/>
              </a:rPr>
              <a:t> B1 !</a:t>
            </a:r>
            <a:endParaRPr lang="en-US" sz="1800" b="0" i="0" u="none" strike="noStrike" kern="1200" cap="none" spc="0" normalizeH="0" baseline="0" noProof="0" dirty="0">
              <a:ln>
                <a:noFill/>
              </a:ln>
              <a:solidFill>
                <a:srgbClr val="404040"/>
              </a:solidFill>
              <a:effectLst/>
              <a:uLnTx/>
              <a:uFillTx/>
              <a:latin typeface="Century Gothic" panose="020B0502020202020204" pitchFamily="34" charset="0"/>
            </a:endParaRPr>
          </a:p>
        </p:txBody>
      </p:sp>
      <p:pic>
        <p:nvPicPr>
          <p:cNvPr id="22" name="Picture 21" descr="A model of a city&#10;&#10;AI-generated content may be incorrect.">
            <a:extLst>
              <a:ext uri="{FF2B5EF4-FFF2-40B4-BE49-F238E27FC236}">
                <a16:creationId xmlns:a16="http://schemas.microsoft.com/office/drawing/2014/main" id="{4260101F-B267-9AEE-D125-A25C3C7C1598}"/>
              </a:ext>
            </a:extLst>
          </p:cNvPr>
          <p:cNvPicPr>
            <a:picLocks noChangeAspect="1"/>
          </p:cNvPicPr>
          <p:nvPr/>
        </p:nvPicPr>
        <p:blipFill>
          <a:blip r:embed="rId7"/>
          <a:srcRect l="1283" t="6873" r="-1655" b="-747"/>
          <a:stretch/>
        </p:blipFill>
        <p:spPr>
          <a:xfrm>
            <a:off x="4093901" y="4245064"/>
            <a:ext cx="1985843" cy="2280283"/>
          </a:xfrm>
          <a:prstGeom prst="rect">
            <a:avLst/>
          </a:prstGeom>
        </p:spPr>
      </p:pic>
      <p:sp>
        <p:nvSpPr>
          <p:cNvPr id="14" name="Title 1">
            <a:extLst>
              <a:ext uri="{FF2B5EF4-FFF2-40B4-BE49-F238E27FC236}">
                <a16:creationId xmlns:a16="http://schemas.microsoft.com/office/drawing/2014/main" id="{023C70CA-AD68-476B-828F-B92249D931C1}"/>
              </a:ext>
            </a:extLst>
          </p:cNvPr>
          <p:cNvSpPr>
            <a:spLocks noGrp="1"/>
          </p:cNvSpPr>
          <p:nvPr>
            <p:ph type="title"/>
          </p:nvPr>
        </p:nvSpPr>
        <p:spPr>
          <a:xfrm>
            <a:off x="1098751" y="575440"/>
            <a:ext cx="3529780" cy="1251627"/>
          </a:xfrm>
        </p:spPr>
        <p:txBody>
          <a:bodyPr vert="horz" lIns="91440" tIns="45720" rIns="91440" bIns="45720" rtlCol="0" anchor="ctr">
            <a:normAutofit/>
          </a:bodyPr>
          <a:lstStyle/>
          <a:p>
            <a:r>
              <a:rPr lang="en-US" kern="1200" dirty="0">
                <a:solidFill>
                  <a:srgbClr val="FFFFFF"/>
                </a:solidFill>
                <a:latin typeface="Century Gothic" panose="020B0502020202020204" pitchFamily="34" charset="0"/>
              </a:rPr>
              <a:t>Sustainability Programs</a:t>
            </a:r>
          </a:p>
        </p:txBody>
      </p:sp>
      <p:sp>
        <p:nvSpPr>
          <p:cNvPr id="15" name="TextBox 14">
            <a:extLst>
              <a:ext uri="{FF2B5EF4-FFF2-40B4-BE49-F238E27FC236}">
                <a16:creationId xmlns:a16="http://schemas.microsoft.com/office/drawing/2014/main" id="{12DBFC05-BC82-492B-9149-2FD82F1681BA}"/>
              </a:ext>
            </a:extLst>
          </p:cNvPr>
          <p:cNvSpPr txBox="1"/>
          <p:nvPr/>
        </p:nvSpPr>
        <p:spPr>
          <a:xfrm>
            <a:off x="75070" y="5116858"/>
            <a:ext cx="4010362" cy="1477328"/>
          </a:xfrm>
          <a:prstGeom prst="rect">
            <a:avLst/>
          </a:prstGeom>
          <a:noFill/>
        </p:spPr>
        <p:txBody>
          <a:bodyPr wrap="square" lIns="91440" tIns="45720" rIns="91440" bIns="45720" rtlCol="0" anchor="t">
            <a:spAutoFit/>
          </a:bodyPr>
          <a:lstStyle/>
          <a:p>
            <a:r>
              <a:rPr lang="en-US" b="1" dirty="0"/>
              <a:t>Awards</a:t>
            </a:r>
          </a:p>
          <a:p>
            <a:pPr marL="228600" indent="-228600">
              <a:buClr>
                <a:srgbClr val="1CADE4"/>
              </a:buClr>
              <a:buFont typeface="+mj-lt"/>
              <a:buAutoNum type="arabicPeriod"/>
              <a:defRPr/>
            </a:pPr>
            <a:r>
              <a:rPr lang="en-US" sz="1200" dirty="0">
                <a:latin typeface="Century Gothic"/>
              </a:rPr>
              <a:t>CCCCO Board of Governors Innovative Project Award (Medium District) for the California Community College system</a:t>
            </a:r>
          </a:p>
          <a:p>
            <a:pPr marL="228600" indent="-228600">
              <a:buClr>
                <a:srgbClr val="1CADE4"/>
              </a:buClr>
              <a:buFont typeface="+mj-lt"/>
              <a:buAutoNum type="arabicPeriod"/>
              <a:defRPr/>
            </a:pPr>
            <a:r>
              <a:rPr lang="en-US" sz="1200" dirty="0">
                <a:latin typeface="Century Gothic"/>
              </a:rPr>
              <a:t>San Mateo County Sustainability Award Winner</a:t>
            </a:r>
          </a:p>
          <a:p>
            <a:pPr marL="228600" indent="-228600">
              <a:buClr>
                <a:srgbClr val="1CADE4"/>
              </a:buClr>
              <a:buFont typeface="+mj-lt"/>
              <a:buAutoNum type="arabicPeriod"/>
              <a:defRPr/>
            </a:pPr>
            <a:r>
              <a:rPr lang="en-US" sz="1200" dirty="0">
                <a:latin typeface="Century Gothic"/>
              </a:rPr>
              <a:t>Green California Schools and Higher Education Leadership Award</a:t>
            </a:r>
            <a:endParaRPr lang="en-US" b="1" dirty="0"/>
          </a:p>
        </p:txBody>
      </p:sp>
      <p:pic>
        <p:nvPicPr>
          <p:cNvPr id="4" name="Picture 3">
            <a:extLst>
              <a:ext uri="{FF2B5EF4-FFF2-40B4-BE49-F238E27FC236}">
                <a16:creationId xmlns:a16="http://schemas.microsoft.com/office/drawing/2014/main" id="{614D5BD9-34DE-4C53-9B13-5946AF869BFE}"/>
              </a:ext>
            </a:extLst>
          </p:cNvPr>
          <p:cNvPicPr>
            <a:picLocks noChangeAspect="1"/>
          </p:cNvPicPr>
          <p:nvPr/>
        </p:nvPicPr>
        <p:blipFill>
          <a:blip r:embed="rId8"/>
          <a:stretch>
            <a:fillRect/>
          </a:stretch>
        </p:blipFill>
        <p:spPr>
          <a:xfrm>
            <a:off x="8749187" y="4514006"/>
            <a:ext cx="3367743" cy="2261101"/>
          </a:xfrm>
          <a:prstGeom prst="rect">
            <a:avLst/>
          </a:prstGeom>
        </p:spPr>
      </p:pic>
      <p:pic>
        <p:nvPicPr>
          <p:cNvPr id="6" name="Picture 5">
            <a:extLst>
              <a:ext uri="{FF2B5EF4-FFF2-40B4-BE49-F238E27FC236}">
                <a16:creationId xmlns:a16="http://schemas.microsoft.com/office/drawing/2014/main" id="{DC25A931-77B5-4CA2-A3D4-3E1D84429D14}"/>
              </a:ext>
            </a:extLst>
          </p:cNvPr>
          <p:cNvPicPr>
            <a:picLocks noChangeAspect="1"/>
          </p:cNvPicPr>
          <p:nvPr/>
        </p:nvPicPr>
        <p:blipFill rotWithShape="1">
          <a:blip r:embed="rId9"/>
          <a:srcRect l="2858" r="3444"/>
          <a:stretch/>
        </p:blipFill>
        <p:spPr>
          <a:xfrm>
            <a:off x="6370577" y="528750"/>
            <a:ext cx="3161306" cy="2228241"/>
          </a:xfrm>
          <a:prstGeom prst="rect">
            <a:avLst/>
          </a:prstGeom>
        </p:spPr>
      </p:pic>
    </p:spTree>
    <p:extLst>
      <p:ext uri="{BB962C8B-B14F-4D97-AF65-F5344CB8AC3E}">
        <p14:creationId xmlns:p14="http://schemas.microsoft.com/office/powerpoint/2010/main" val="566896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2054" y="970022"/>
            <a:ext cx="8761413" cy="706964"/>
          </a:xfrm>
        </p:spPr>
        <p:txBody>
          <a:bodyPr/>
          <a:lstStyle/>
          <a:p>
            <a:pPr algn="ctr"/>
            <a:r>
              <a:rPr lang="en-US" dirty="0"/>
              <a:t>Districtwide Facilities Master Plan</a:t>
            </a:r>
          </a:p>
        </p:txBody>
      </p:sp>
      <p:sp>
        <p:nvSpPr>
          <p:cNvPr id="3" name="Footer Placeholder 2"/>
          <p:cNvSpPr>
            <a:spLocks noGrp="1"/>
          </p:cNvSpPr>
          <p:nvPr>
            <p:ph type="ftr" sz="quarter" idx="11"/>
          </p:nvPr>
        </p:nvSpPr>
        <p:spPr>
          <a:xfrm rot="16200000">
            <a:off x="10670142" y="1524585"/>
            <a:ext cx="2485420" cy="304801"/>
          </a:xfrm>
        </p:spPr>
        <p:txBody>
          <a:bodyPr/>
          <a:lstStyle/>
          <a:p>
            <a:r>
              <a:rPr lang="en-US" dirty="0"/>
              <a:t>"Facilities &amp; Public Safety Excellence" </a:t>
            </a:r>
          </a:p>
        </p:txBody>
      </p:sp>
      <p:pic>
        <p:nvPicPr>
          <p:cNvPr id="7" name="Picture 6">
            <a:extLst>
              <a:ext uri="{FF2B5EF4-FFF2-40B4-BE49-F238E27FC236}">
                <a16:creationId xmlns:a16="http://schemas.microsoft.com/office/drawing/2014/main" id="{D41FDAC9-4D43-480D-98FD-78B40AE7076E}"/>
              </a:ext>
            </a:extLst>
          </p:cNvPr>
          <p:cNvPicPr>
            <a:picLocks noChangeAspect="1"/>
          </p:cNvPicPr>
          <p:nvPr/>
        </p:nvPicPr>
        <p:blipFill>
          <a:blip r:embed="rId2"/>
          <a:stretch>
            <a:fillRect/>
          </a:stretch>
        </p:blipFill>
        <p:spPr>
          <a:xfrm>
            <a:off x="5305832" y="6065509"/>
            <a:ext cx="285750" cy="314325"/>
          </a:xfrm>
          <a:prstGeom prst="rect">
            <a:avLst/>
          </a:prstGeom>
        </p:spPr>
      </p:pic>
      <p:pic>
        <p:nvPicPr>
          <p:cNvPr id="4" name="Picture 3"/>
          <p:cNvPicPr>
            <a:picLocks noChangeAspect="1"/>
          </p:cNvPicPr>
          <p:nvPr/>
        </p:nvPicPr>
        <p:blipFill>
          <a:blip r:embed="rId3"/>
          <a:stretch>
            <a:fillRect/>
          </a:stretch>
        </p:blipFill>
        <p:spPr>
          <a:xfrm>
            <a:off x="1514167" y="1676985"/>
            <a:ext cx="9222658" cy="5058076"/>
          </a:xfrm>
          <a:prstGeom prst="rect">
            <a:avLst/>
          </a:prstGeom>
        </p:spPr>
      </p:pic>
      <p:pic>
        <p:nvPicPr>
          <p:cNvPr id="5" name="Picture 4">
            <a:extLst>
              <a:ext uri="{FF2B5EF4-FFF2-40B4-BE49-F238E27FC236}">
                <a16:creationId xmlns:a16="http://schemas.microsoft.com/office/drawing/2014/main" id="{4FA48980-D6A3-4EE4-BF56-597E61977DCB}"/>
              </a:ext>
            </a:extLst>
          </p:cNvPr>
          <p:cNvPicPr>
            <a:picLocks noChangeAspect="1"/>
          </p:cNvPicPr>
          <p:nvPr/>
        </p:nvPicPr>
        <p:blipFill>
          <a:blip r:embed="rId4"/>
          <a:stretch>
            <a:fillRect/>
          </a:stretch>
        </p:blipFill>
        <p:spPr>
          <a:xfrm>
            <a:off x="423104" y="6379834"/>
            <a:ext cx="3859102" cy="335309"/>
          </a:xfrm>
          <a:prstGeom prst="rect">
            <a:avLst/>
          </a:prstGeom>
        </p:spPr>
      </p:pic>
    </p:spTree>
    <p:extLst>
      <p:ext uri="{BB962C8B-B14F-4D97-AF65-F5344CB8AC3E}">
        <p14:creationId xmlns:p14="http://schemas.microsoft.com/office/powerpoint/2010/main" val="45111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CIP3 In-Progress Projects</a:t>
            </a:r>
            <a:endParaRPr lang="en-US" dirty="0">
              <a:solidFill>
                <a:srgbClr val="FF0000"/>
              </a:solidFill>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ACD433"/>
                </a:solidFill>
                <a:effectLst/>
                <a:uLnTx/>
                <a:uFillTx/>
                <a:latin typeface="Century Gothic" panose="020B0502020202020204"/>
                <a:ea typeface="+mn-ea"/>
                <a:cs typeface="+mn-cs"/>
              </a:rPr>
              <a:t>"Facilities &amp; Public Safety Excellence" </a:t>
            </a:r>
            <a:endParaRPr kumimoji="0" lang="en-US" sz="1000" b="1" i="0" u="none" strike="noStrike" kern="1200" cap="none" spc="0" normalizeH="0" baseline="0" noProof="0" dirty="0">
              <a:ln>
                <a:noFill/>
              </a:ln>
              <a:solidFill>
                <a:srgbClr val="ACD433"/>
              </a:solidFill>
              <a:effectLst/>
              <a:uLnTx/>
              <a:uFillTx/>
              <a:latin typeface="Century Gothic" panose="020B0502020202020204"/>
              <a:ea typeface="+mn-ea"/>
              <a:cs typeface="+mn-cs"/>
            </a:endParaRPr>
          </a:p>
        </p:txBody>
      </p:sp>
      <p:sp>
        <p:nvSpPr>
          <p:cNvPr id="8" name="Content Placeholder 2"/>
          <p:cNvSpPr txBox="1">
            <a:spLocks/>
          </p:cNvSpPr>
          <p:nvPr/>
        </p:nvSpPr>
        <p:spPr>
          <a:xfrm>
            <a:off x="868193" y="1975413"/>
            <a:ext cx="4955544" cy="277960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None/>
              <a:tabLst/>
              <a:defRPr/>
            </a:pPr>
            <a:r>
              <a:rPr kumimoji="0" lang="en-US" sz="1900" b="1"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pitchFamily="34" charset="0"/>
                <a:ea typeface="+mn-ea"/>
                <a:cs typeface="+mn-cs"/>
              </a:rPr>
              <a:t>  </a:t>
            </a:r>
            <a:endParaRPr kumimoji="0" lang="en-US" sz="1900" b="1" i="0" u="sng"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174625" marR="0" lvl="0" indent="-174625"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Century Gothic" panose="020B0502020202020204" pitchFamily="34" charset="0"/>
            </a:endParaRPr>
          </a:p>
          <a:p>
            <a:pPr marL="0" lvl="0" indent="0">
              <a:buClr>
                <a:srgbClr val="1CADE4"/>
              </a:buClr>
              <a:buNone/>
              <a:defRPr/>
            </a:pPr>
            <a:endParaRPr kumimoji="0" lang="en-US" sz="16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pitchFamily="34" charset="0"/>
              <a:ea typeface="+mn-ea"/>
              <a:cs typeface="+mn-cs"/>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CD5F522-2C5E-47D5-BE3D-8D6B5FBE7BDF}"/>
              </a:ext>
            </a:extLst>
          </p:cNvPr>
          <p:cNvSpPr txBox="1"/>
          <p:nvPr/>
        </p:nvSpPr>
        <p:spPr>
          <a:xfrm>
            <a:off x="442783" y="2234618"/>
            <a:ext cx="4571711" cy="5066580"/>
          </a:xfrm>
          <a:prstGeom prst="rect">
            <a:avLst/>
          </a:prstGeom>
          <a:noFill/>
        </p:spPr>
        <p:txBody>
          <a:bodyPr wrap="square" rtlCol="0">
            <a:spAutoFit/>
          </a:bodyPr>
          <a:lstStyle/>
          <a:p>
            <a:pPr marL="174625" lvl="0" indent="-174625" defTabSz="914400">
              <a:lnSpc>
                <a:spcPct val="90000"/>
              </a:lnSpc>
              <a:spcBef>
                <a:spcPts val="1200"/>
              </a:spcBef>
              <a:spcAft>
                <a:spcPts val="200"/>
              </a:spcAft>
              <a:buClr>
                <a:srgbClr val="1CADE4"/>
              </a:buClr>
              <a:buSzPct val="100000"/>
              <a:buFont typeface="Arial" panose="020B0604020202020204" pitchFamily="34" charset="0"/>
              <a:buChar char="•"/>
              <a:defRPr/>
            </a:pPr>
            <a:r>
              <a:rPr lang="en-US" sz="1600" dirty="0">
                <a:latin typeface="Century Gothic" panose="020B0502020202020204" pitchFamily="34" charset="0"/>
              </a:rPr>
              <a:t>CAN B3 Mechanical System Replacement</a:t>
            </a:r>
          </a:p>
          <a:p>
            <a:pPr marL="174625" lvl="0" indent="-174625" defTabSz="914400">
              <a:lnSpc>
                <a:spcPct val="90000"/>
              </a:lnSpc>
              <a:spcBef>
                <a:spcPts val="1200"/>
              </a:spcBef>
              <a:spcAft>
                <a:spcPts val="200"/>
              </a:spcAft>
              <a:buClr>
                <a:srgbClr val="1CADE4"/>
              </a:buClr>
              <a:buSzPct val="100000"/>
              <a:buFont typeface="Arial" panose="020B0604020202020204" pitchFamily="34" charset="0"/>
              <a:buChar char="•"/>
              <a:defRPr/>
            </a:pPr>
            <a:r>
              <a:rPr lang="en-US" sz="1600" dirty="0">
                <a:latin typeface="Century Gothic" panose="020B0502020202020204" pitchFamily="34" charset="0"/>
              </a:rPr>
              <a:t>CAN Erosion Mitigation</a:t>
            </a:r>
          </a:p>
          <a:p>
            <a:pPr marL="174625" lvl="0" indent="-174625" defTabSz="914400">
              <a:lnSpc>
                <a:spcPct val="90000"/>
              </a:lnSpc>
              <a:spcBef>
                <a:spcPts val="1200"/>
              </a:spcBef>
              <a:spcAft>
                <a:spcPts val="200"/>
              </a:spcAft>
              <a:buClr>
                <a:srgbClr val="1CADE4"/>
              </a:buClr>
              <a:buSzPct val="100000"/>
              <a:buFont typeface="Arial" panose="020B0604020202020204" pitchFamily="34" charset="0"/>
              <a:buChar char="•"/>
              <a:defRPr/>
            </a:pPr>
            <a:r>
              <a:rPr lang="en-US" sz="1600" dirty="0">
                <a:latin typeface="Century Gothic" panose="020B0502020202020204" pitchFamily="34" charset="0"/>
              </a:rPr>
              <a:t>CAN Child Development Center </a:t>
            </a:r>
          </a:p>
          <a:p>
            <a:pPr marL="173736" lvl="0" indent="-173736" defTabSz="914400">
              <a:lnSpc>
                <a:spcPct val="90000"/>
              </a:lnSpc>
              <a:spcBef>
                <a:spcPts val="1200"/>
              </a:spcBef>
              <a:spcAft>
                <a:spcPts val="200"/>
              </a:spcAft>
              <a:buClr>
                <a:srgbClr val="1CADE4"/>
              </a:buClr>
              <a:buSzPct val="100000"/>
              <a:buFont typeface="Arial" panose="020B0604020202020204" pitchFamily="34" charset="0"/>
              <a:buChar char="•"/>
              <a:defRPr/>
            </a:pPr>
            <a:r>
              <a:rPr lang="en-US" sz="1600" dirty="0">
                <a:solidFill>
                  <a:srgbClr val="EBEBEB">
                    <a:lumMod val="25000"/>
                  </a:srgbClr>
                </a:solidFill>
                <a:latin typeface="Century Gothic" panose="020B0502020202020204" pitchFamily="34" charset="0"/>
              </a:rPr>
              <a:t>CAN </a:t>
            </a:r>
            <a:r>
              <a:rPr lang="en-US" sz="1600" dirty="0">
                <a:latin typeface="Century Gothic" panose="020B0502020202020204" pitchFamily="34" charset="0"/>
              </a:rPr>
              <a:t>Sports Fields Replacement</a:t>
            </a:r>
          </a:p>
          <a:p>
            <a:pPr marL="173736" indent="-173736" defTabSz="914400">
              <a:lnSpc>
                <a:spcPct val="90000"/>
              </a:lnSpc>
              <a:spcBef>
                <a:spcPts val="1200"/>
              </a:spcBef>
              <a:spcAft>
                <a:spcPts val="200"/>
              </a:spcAft>
              <a:buClr>
                <a:srgbClr val="1CADE4"/>
              </a:buClr>
              <a:buSzPct val="100000"/>
              <a:buFont typeface="Arial" panose="020B0604020202020204" pitchFamily="34" charset="0"/>
              <a:buChar char="•"/>
              <a:defRPr/>
            </a:pPr>
            <a:r>
              <a:rPr lang="en-US" sz="1600" dirty="0">
                <a:latin typeface="Century Gothic" panose="020B0502020202020204" pitchFamily="34" charset="0"/>
              </a:rPr>
              <a:t>CSM B9 Library Upgrade + ADA Accessible Ramp</a:t>
            </a:r>
          </a:p>
          <a:p>
            <a:pPr marL="173736" lvl="0" indent="-173736">
              <a:lnSpc>
                <a:spcPct val="90000"/>
              </a:lnSpc>
              <a:spcBef>
                <a:spcPts val="1200"/>
              </a:spcBef>
              <a:spcAft>
                <a:spcPts val="200"/>
              </a:spcAft>
              <a:buClr>
                <a:srgbClr val="1CADE4"/>
              </a:buClr>
              <a:buFont typeface="Arial" panose="020B0604020202020204" pitchFamily="34" charset="0"/>
              <a:buChar char="•"/>
              <a:defRPr/>
            </a:pPr>
            <a:r>
              <a:rPr lang="en-US" sz="1600" dirty="0">
                <a:latin typeface="Century Gothic" panose="020B0502020202020204" pitchFamily="34" charset="0"/>
              </a:rPr>
              <a:t>CSM B19 Emerging Technologies  Renovations</a:t>
            </a:r>
          </a:p>
          <a:p>
            <a:pPr marL="173736" indent="-173736">
              <a:lnSpc>
                <a:spcPct val="90000"/>
              </a:lnSpc>
              <a:spcBef>
                <a:spcPts val="1200"/>
              </a:spcBef>
              <a:spcAft>
                <a:spcPts val="200"/>
              </a:spcAft>
              <a:buClr>
                <a:srgbClr val="1CADE4"/>
              </a:buClr>
              <a:buFont typeface="Arial" panose="020B0604020202020204" pitchFamily="34" charset="0"/>
              <a:buChar char="•"/>
              <a:defRPr/>
            </a:pPr>
            <a:r>
              <a:rPr lang="en-US" sz="1600" dirty="0">
                <a:latin typeface="Century Gothic" panose="020B0502020202020204" pitchFamily="34" charset="0"/>
              </a:rPr>
              <a:t>CSM B30 Team House Lockers +            Baseball Team Modular</a:t>
            </a:r>
          </a:p>
          <a:p>
            <a:pPr marL="173736" lvl="0" indent="-173736" defTabSz="914400">
              <a:lnSpc>
                <a:spcPct val="90000"/>
              </a:lnSpc>
              <a:spcBef>
                <a:spcPts val="1200"/>
              </a:spcBef>
              <a:spcAft>
                <a:spcPts val="200"/>
              </a:spcAft>
              <a:buClr>
                <a:srgbClr val="1CADE4"/>
              </a:buClr>
              <a:buSzPct val="100000"/>
              <a:buFont typeface="Arial" panose="020B0604020202020204" pitchFamily="34" charset="0"/>
              <a:buChar char="•"/>
              <a:defRPr/>
            </a:pPr>
            <a:r>
              <a:rPr lang="en-US" sz="1600" dirty="0">
                <a:latin typeface="Century Gothic" panose="020B0502020202020204" pitchFamily="34" charset="0"/>
              </a:rPr>
              <a:t> CSM B36 Planetarium Renovation +       Repair</a:t>
            </a:r>
          </a:p>
          <a:p>
            <a:pPr marL="173736" indent="-173736" defTabSz="914400">
              <a:lnSpc>
                <a:spcPct val="90000"/>
              </a:lnSpc>
              <a:spcBef>
                <a:spcPts val="1200"/>
              </a:spcBef>
              <a:spcAft>
                <a:spcPts val="200"/>
              </a:spcAft>
              <a:buClr>
                <a:srgbClr val="1CADE4"/>
              </a:buClr>
              <a:buSzPct val="100000"/>
              <a:buFont typeface="Arial" panose="020B0604020202020204" pitchFamily="34" charset="0"/>
              <a:buChar char="•"/>
              <a:defRPr/>
            </a:pPr>
            <a:r>
              <a:rPr lang="en-US" sz="1600" dirty="0">
                <a:latin typeface="Century Gothic" panose="020B0502020202020204" pitchFamily="34" charset="0"/>
              </a:rPr>
              <a:t> CSM Beach Volleyball </a:t>
            </a:r>
          </a:p>
          <a:p>
            <a:pPr lvl="0" defTabSz="914400">
              <a:lnSpc>
                <a:spcPts val="1100"/>
              </a:lnSpc>
              <a:spcBef>
                <a:spcPts val="1200"/>
              </a:spcBef>
              <a:spcAft>
                <a:spcPts val="200"/>
              </a:spcAft>
              <a:buClr>
                <a:srgbClr val="1CADE4"/>
              </a:buClr>
              <a:buSzPct val="100000"/>
              <a:defRPr/>
            </a:pPr>
            <a:endParaRPr lang="en-US" sz="1600" dirty="0">
              <a:solidFill>
                <a:srgbClr val="002060"/>
              </a:solidFill>
              <a:latin typeface="Century Gothic" panose="020B0502020202020204" pitchFamily="34" charset="0"/>
            </a:endParaRPr>
          </a:p>
          <a:p>
            <a:pPr marR="0" lvl="0" algn="l" defTabSz="914400" rtl="0" eaLnBrk="1" fontAlgn="auto" latinLnBrk="0" hangingPunct="1">
              <a:lnSpc>
                <a:spcPts val="1100"/>
              </a:lnSpc>
              <a:spcBef>
                <a:spcPts val="1200"/>
              </a:spcBef>
              <a:spcAft>
                <a:spcPts val="200"/>
              </a:spcAft>
              <a:buClr>
                <a:srgbClr val="1CADE4"/>
              </a:buClr>
              <a:buSzPct val="100000"/>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9" name="TextBox 8"/>
          <p:cNvSpPr txBox="1"/>
          <p:nvPr/>
        </p:nvSpPr>
        <p:spPr>
          <a:xfrm>
            <a:off x="10476910" y="4119182"/>
            <a:ext cx="947695" cy="307777"/>
          </a:xfrm>
          <a:prstGeom prst="rect">
            <a:avLst/>
          </a:prstGeom>
          <a:noFill/>
        </p:spPr>
        <p:txBody>
          <a:bodyPr wrap="none" rtlCol="0">
            <a:spAutoFit/>
          </a:bodyPr>
          <a:lstStyle/>
          <a:p>
            <a:r>
              <a:rPr lang="en-US" sz="1400" dirty="0"/>
              <a:t>CAN B13</a:t>
            </a:r>
          </a:p>
        </p:txBody>
      </p:sp>
      <p:sp>
        <p:nvSpPr>
          <p:cNvPr id="10" name="TextBox 9"/>
          <p:cNvSpPr txBox="1"/>
          <p:nvPr/>
        </p:nvSpPr>
        <p:spPr>
          <a:xfrm>
            <a:off x="10343072" y="2344527"/>
            <a:ext cx="936475" cy="523220"/>
          </a:xfrm>
          <a:prstGeom prst="rect">
            <a:avLst/>
          </a:prstGeom>
          <a:noFill/>
        </p:spPr>
        <p:txBody>
          <a:bodyPr wrap="none" rtlCol="0">
            <a:spAutoFit/>
          </a:bodyPr>
          <a:lstStyle/>
          <a:p>
            <a:r>
              <a:rPr lang="en-US" sz="1400" dirty="0"/>
              <a:t>CSM B19</a:t>
            </a:r>
          </a:p>
          <a:p>
            <a:endParaRPr lang="en-US" sz="1400" dirty="0"/>
          </a:p>
        </p:txBody>
      </p:sp>
      <p:sp>
        <p:nvSpPr>
          <p:cNvPr id="21" name="TextBox 20">
            <a:extLst>
              <a:ext uri="{FF2B5EF4-FFF2-40B4-BE49-F238E27FC236}">
                <a16:creationId xmlns:a16="http://schemas.microsoft.com/office/drawing/2014/main" id="{CD0449B8-AE9B-47D0-A7CD-F7F097F72A32}"/>
              </a:ext>
            </a:extLst>
          </p:cNvPr>
          <p:cNvSpPr txBox="1"/>
          <p:nvPr/>
        </p:nvSpPr>
        <p:spPr>
          <a:xfrm>
            <a:off x="5229411" y="4118928"/>
            <a:ext cx="2095445" cy="523220"/>
          </a:xfrm>
          <a:prstGeom prst="rect">
            <a:avLst/>
          </a:prstGeom>
          <a:noFill/>
        </p:spPr>
        <p:txBody>
          <a:bodyPr wrap="none" rtlCol="0">
            <a:spAutoFit/>
          </a:bodyPr>
          <a:lstStyle/>
          <a:p>
            <a:r>
              <a:rPr lang="en-US" sz="1400" dirty="0"/>
              <a:t>CSM Beach Volleyball</a:t>
            </a:r>
          </a:p>
          <a:p>
            <a:endParaRPr lang="en-US" sz="1400" dirty="0"/>
          </a:p>
        </p:txBody>
      </p:sp>
      <p:pic>
        <p:nvPicPr>
          <p:cNvPr id="15" name="Picture 14">
            <a:extLst>
              <a:ext uri="{FF2B5EF4-FFF2-40B4-BE49-F238E27FC236}">
                <a16:creationId xmlns:a16="http://schemas.microsoft.com/office/drawing/2014/main" id="{232DAA67-5074-4524-946B-D158375D7C69}"/>
              </a:ext>
            </a:extLst>
          </p:cNvPr>
          <p:cNvPicPr>
            <a:picLocks noChangeAspect="1"/>
          </p:cNvPicPr>
          <p:nvPr/>
        </p:nvPicPr>
        <p:blipFill rotWithShape="1">
          <a:blip r:embed="rId2"/>
          <a:srcRect b="7864"/>
          <a:stretch/>
        </p:blipFill>
        <p:spPr>
          <a:xfrm>
            <a:off x="7341081" y="2332152"/>
            <a:ext cx="2920912" cy="2018412"/>
          </a:xfrm>
          <a:prstGeom prst="rect">
            <a:avLst/>
          </a:prstGeom>
        </p:spPr>
      </p:pic>
      <p:pic>
        <p:nvPicPr>
          <p:cNvPr id="18" name="Picture 17">
            <a:extLst>
              <a:ext uri="{FF2B5EF4-FFF2-40B4-BE49-F238E27FC236}">
                <a16:creationId xmlns:a16="http://schemas.microsoft.com/office/drawing/2014/main" id="{52707040-B642-4FE1-8E46-AC48BAE01E8F}"/>
              </a:ext>
            </a:extLst>
          </p:cNvPr>
          <p:cNvPicPr>
            <a:picLocks noChangeAspect="1"/>
          </p:cNvPicPr>
          <p:nvPr/>
        </p:nvPicPr>
        <p:blipFill>
          <a:blip r:embed="rId3"/>
          <a:stretch>
            <a:fillRect/>
          </a:stretch>
        </p:blipFill>
        <p:spPr>
          <a:xfrm>
            <a:off x="7732790" y="4450141"/>
            <a:ext cx="3691815" cy="2076646"/>
          </a:xfrm>
          <a:prstGeom prst="rect">
            <a:avLst/>
          </a:prstGeom>
        </p:spPr>
      </p:pic>
      <p:pic>
        <p:nvPicPr>
          <p:cNvPr id="6" name="Picture 5">
            <a:extLst>
              <a:ext uri="{FF2B5EF4-FFF2-40B4-BE49-F238E27FC236}">
                <a16:creationId xmlns:a16="http://schemas.microsoft.com/office/drawing/2014/main" id="{DBDC3EDB-0459-4967-98DE-B8DCA86A953E}"/>
              </a:ext>
            </a:extLst>
          </p:cNvPr>
          <p:cNvPicPr>
            <a:picLocks noChangeAspect="1"/>
          </p:cNvPicPr>
          <p:nvPr/>
        </p:nvPicPr>
        <p:blipFill>
          <a:blip r:embed="rId4"/>
          <a:stretch>
            <a:fillRect/>
          </a:stretch>
        </p:blipFill>
        <p:spPr>
          <a:xfrm>
            <a:off x="4372870" y="4450141"/>
            <a:ext cx="2968210" cy="2076646"/>
          </a:xfrm>
          <a:prstGeom prst="rect">
            <a:avLst/>
          </a:prstGeom>
        </p:spPr>
      </p:pic>
    </p:spTree>
    <p:extLst>
      <p:ext uri="{BB962C8B-B14F-4D97-AF65-F5344CB8AC3E}">
        <p14:creationId xmlns:p14="http://schemas.microsoft.com/office/powerpoint/2010/main" val="2226652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CIP3 In-Progress Projects</a:t>
            </a:r>
            <a:endParaRPr lang="en-US" dirty="0">
              <a:solidFill>
                <a:srgbClr val="FF0000"/>
              </a:solidFill>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ACD433"/>
                </a:solidFill>
                <a:effectLst/>
                <a:uLnTx/>
                <a:uFillTx/>
                <a:latin typeface="Century Gothic" panose="020B0502020202020204"/>
                <a:ea typeface="+mn-ea"/>
                <a:cs typeface="+mn-cs"/>
              </a:rPr>
              <a:t>"Facilities &amp; Public Safety Excellence" </a:t>
            </a:r>
            <a:endParaRPr kumimoji="0" lang="en-US" sz="1000" b="1" i="0" u="none" strike="noStrike" kern="1200" cap="none" spc="0" normalizeH="0" baseline="0" noProof="0" dirty="0">
              <a:ln>
                <a:noFill/>
              </a:ln>
              <a:solidFill>
                <a:srgbClr val="ACD433"/>
              </a:solidFill>
              <a:effectLst/>
              <a:uLnTx/>
              <a:uFillTx/>
              <a:latin typeface="Century Gothic" panose="020B0502020202020204"/>
              <a:ea typeface="+mn-ea"/>
              <a:cs typeface="+mn-cs"/>
            </a:endParaRPr>
          </a:p>
        </p:txBody>
      </p:sp>
      <p:sp>
        <p:nvSpPr>
          <p:cNvPr id="8" name="Content Placeholder 2"/>
          <p:cNvSpPr txBox="1">
            <a:spLocks/>
          </p:cNvSpPr>
          <p:nvPr/>
        </p:nvSpPr>
        <p:spPr>
          <a:xfrm>
            <a:off x="885446" y="2105593"/>
            <a:ext cx="4955544" cy="429656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None/>
              <a:tabLst/>
              <a:defRPr/>
            </a:pPr>
            <a:r>
              <a:rPr kumimoji="0" lang="en-US" sz="1900" b="1"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pitchFamily="34" charset="0"/>
                <a:ea typeface="+mn-ea"/>
                <a:cs typeface="+mn-cs"/>
              </a:rPr>
              <a:t>  </a:t>
            </a:r>
            <a:endParaRPr kumimoji="0" lang="en-US" sz="1900" b="1" i="0" u="sng"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lvl="0" indent="0">
              <a:buClr>
                <a:srgbClr val="1CADE4"/>
              </a:buClr>
              <a:buNone/>
              <a:defRPr/>
            </a:pPr>
            <a:endParaRPr kumimoji="0" lang="en-US" sz="16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pitchFamily="34" charset="0"/>
              <a:ea typeface="+mn-ea"/>
              <a:cs typeface="+mn-cs"/>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CD5F522-2C5E-47D5-BE3D-8D6B5FBE7BDF}"/>
              </a:ext>
            </a:extLst>
          </p:cNvPr>
          <p:cNvSpPr txBox="1"/>
          <p:nvPr/>
        </p:nvSpPr>
        <p:spPr>
          <a:xfrm>
            <a:off x="438674" y="2243061"/>
            <a:ext cx="5657326" cy="4301177"/>
          </a:xfrm>
          <a:prstGeom prst="rect">
            <a:avLst/>
          </a:prstGeom>
          <a:noFill/>
        </p:spPr>
        <p:txBody>
          <a:bodyPr wrap="square" rtlCol="0">
            <a:spAutoFit/>
          </a:bodyPr>
          <a:lstStyle/>
          <a:p>
            <a:pPr marL="173736" marR="0" lvl="0" indent="-173736"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CSM Olympic Pool Replastering and Lighting Project</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kumimoji="0" lang="en-US" sz="1500" b="0" i="0" u="none" strike="noStrike" kern="1200" cap="none" spc="0" normalizeH="0" baseline="0" noProof="0" dirty="0">
                <a:ln>
                  <a:noFill/>
                </a:ln>
                <a:effectLst/>
                <a:uLnTx/>
                <a:uFillTx/>
                <a:latin typeface="Century Gothic" panose="020B0502020202020204" pitchFamily="34" charset="0"/>
              </a:rPr>
              <a:t>SKY New Boiler Plant Replacement FPP</a:t>
            </a:r>
            <a:endParaRPr lang="en-US" sz="1500" dirty="0">
              <a:latin typeface="Century Gothic" panose="020B0502020202020204" pitchFamily="34" charset="0"/>
            </a:endParaRP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SKY B2 Modernization </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SKY B2 AI Innovation Hub</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SKY B4 Learning Communities</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SKY B6 Chiller Replacement</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SKY B6/B12 AV Equipment Installation</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kumimoji="0" lang="en-US" sz="1500" b="0" i="0" u="none" strike="noStrike" kern="1200" cap="none" spc="0" normalizeH="0" baseline="0" noProof="0" dirty="0">
                <a:ln>
                  <a:noFill/>
                </a:ln>
                <a:effectLst/>
                <a:uLnTx/>
                <a:uFillTx/>
                <a:latin typeface="Century Gothic" panose="020B0502020202020204" pitchFamily="34" charset="0"/>
              </a:rPr>
              <a:t>SKY Distributed Antenna System</a:t>
            </a:r>
            <a:r>
              <a:rPr kumimoji="0" lang="en-US" sz="1500" b="0" i="0" u="none" strike="noStrike" kern="1200" cap="none" spc="0" normalizeH="0" noProof="0" dirty="0">
                <a:ln>
                  <a:noFill/>
                </a:ln>
                <a:effectLst/>
                <a:uLnTx/>
                <a:uFillTx/>
                <a:latin typeface="Century Gothic" panose="020B0502020202020204" pitchFamily="34" charset="0"/>
              </a:rPr>
              <a:t> (DAS)</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SKY Sports Fields Replacement</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SKY ADA Mitigation Projects</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DW Replacement of Irrigation System</a:t>
            </a:r>
          </a:p>
          <a:p>
            <a:pPr marL="173038" lvl="0" indent="-173038"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DW Student Housing at CSM </a:t>
            </a:r>
          </a:p>
          <a:p>
            <a:pPr marL="112713" lvl="0" indent="-112713" defTabSz="914400">
              <a:spcBef>
                <a:spcPts val="600"/>
              </a:spcBef>
              <a:spcAft>
                <a:spcPts val="200"/>
              </a:spcAft>
              <a:buClr>
                <a:srgbClr val="1CADE4"/>
              </a:buClr>
              <a:buSzPct val="100000"/>
              <a:buFont typeface="Arial" panose="020B0604020202020204" pitchFamily="34" charset="0"/>
              <a:buChar char="•"/>
              <a:defRPr/>
            </a:pPr>
            <a:r>
              <a:rPr lang="en-US" sz="1500" dirty="0">
                <a:latin typeface="Century Gothic" panose="020B0502020202020204" pitchFamily="34" charset="0"/>
              </a:rPr>
              <a:t> DW ADA Transition Implementation</a:t>
            </a:r>
          </a:p>
        </p:txBody>
      </p:sp>
      <p:pic>
        <p:nvPicPr>
          <p:cNvPr id="10" name="Picture 9">
            <a:extLst>
              <a:ext uri="{FF2B5EF4-FFF2-40B4-BE49-F238E27FC236}">
                <a16:creationId xmlns:a16="http://schemas.microsoft.com/office/drawing/2014/main" id="{1F968232-CA90-4015-A6B3-C09409F4C789}"/>
              </a:ext>
            </a:extLst>
          </p:cNvPr>
          <p:cNvPicPr>
            <a:picLocks noChangeAspect="1"/>
          </p:cNvPicPr>
          <p:nvPr/>
        </p:nvPicPr>
        <p:blipFill rotWithShape="1">
          <a:blip r:embed="rId2"/>
          <a:srcRect t="1753"/>
          <a:stretch/>
        </p:blipFill>
        <p:spPr>
          <a:xfrm>
            <a:off x="6191881" y="2447250"/>
            <a:ext cx="5657326" cy="3718570"/>
          </a:xfrm>
          <a:prstGeom prst="rect">
            <a:avLst/>
          </a:prstGeom>
        </p:spPr>
      </p:pic>
    </p:spTree>
    <p:extLst>
      <p:ext uri="{BB962C8B-B14F-4D97-AF65-F5344CB8AC3E}">
        <p14:creationId xmlns:p14="http://schemas.microsoft.com/office/powerpoint/2010/main" val="3010723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498" y="651784"/>
            <a:ext cx="7398434" cy="706964"/>
          </a:xfrm>
        </p:spPr>
        <p:txBody>
          <a:bodyPr/>
          <a:lstStyle/>
          <a:p>
            <a:pPr algn="ctr"/>
            <a:r>
              <a:rPr lang="en-US" dirty="0"/>
              <a:t>Department of Public Safety </a:t>
            </a:r>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60019" y="2390772"/>
            <a:ext cx="2917787" cy="3321506"/>
          </a:xfrm>
        </p:spPr>
      </p:pic>
      <p:sp>
        <p:nvSpPr>
          <p:cNvPr id="3" name="TextBox 2">
            <a:extLst>
              <a:ext uri="{FF2B5EF4-FFF2-40B4-BE49-F238E27FC236}">
                <a16:creationId xmlns:a16="http://schemas.microsoft.com/office/drawing/2014/main" id="{78B8E101-E194-4A22-AA78-924652A992DA}"/>
              </a:ext>
            </a:extLst>
          </p:cNvPr>
          <p:cNvSpPr txBox="1"/>
          <p:nvPr/>
        </p:nvSpPr>
        <p:spPr>
          <a:xfrm>
            <a:off x="3996267" y="1250141"/>
            <a:ext cx="5164375" cy="861774"/>
          </a:xfrm>
          <a:prstGeom prst="rect">
            <a:avLst/>
          </a:prstGeom>
          <a:noFill/>
        </p:spPr>
        <p:txBody>
          <a:bodyPr wrap="square" rtlCol="0">
            <a:spAutoFit/>
          </a:bodyPr>
          <a:lstStyle/>
          <a:p>
            <a:r>
              <a:rPr lang="en-US" sz="5000" b="1" dirty="0">
                <a:solidFill>
                  <a:schemeClr val="bg1"/>
                </a:solidFill>
              </a:rPr>
              <a:t>(650) 738-7000</a:t>
            </a:r>
          </a:p>
        </p:txBody>
      </p:sp>
      <p:pic>
        <p:nvPicPr>
          <p:cNvPr id="6" name="Picture 5">
            <a:extLst>
              <a:ext uri="{FF2B5EF4-FFF2-40B4-BE49-F238E27FC236}">
                <a16:creationId xmlns:a16="http://schemas.microsoft.com/office/drawing/2014/main" id="{8644AE09-72E4-477E-821C-DEE1D3D1A44F}"/>
              </a:ext>
            </a:extLst>
          </p:cNvPr>
          <p:cNvPicPr>
            <a:picLocks noChangeAspect="1"/>
          </p:cNvPicPr>
          <p:nvPr/>
        </p:nvPicPr>
        <p:blipFill>
          <a:blip r:embed="rId3"/>
          <a:stretch>
            <a:fillRect/>
          </a:stretch>
        </p:blipFill>
        <p:spPr>
          <a:xfrm>
            <a:off x="8537118" y="3226874"/>
            <a:ext cx="2050145" cy="1999202"/>
          </a:xfrm>
          <a:prstGeom prst="rect">
            <a:avLst/>
          </a:prstGeom>
        </p:spPr>
      </p:pic>
      <p:pic>
        <p:nvPicPr>
          <p:cNvPr id="8" name="Picture 7">
            <a:extLst>
              <a:ext uri="{FF2B5EF4-FFF2-40B4-BE49-F238E27FC236}">
                <a16:creationId xmlns:a16="http://schemas.microsoft.com/office/drawing/2014/main" id="{8678EAEF-BACF-4A69-AC6C-5DBC11BB7342}"/>
              </a:ext>
            </a:extLst>
          </p:cNvPr>
          <p:cNvPicPr>
            <a:picLocks noChangeAspect="1"/>
          </p:cNvPicPr>
          <p:nvPr/>
        </p:nvPicPr>
        <p:blipFill>
          <a:blip r:embed="rId4"/>
          <a:stretch>
            <a:fillRect/>
          </a:stretch>
        </p:blipFill>
        <p:spPr>
          <a:xfrm>
            <a:off x="603553" y="3796779"/>
            <a:ext cx="3973539" cy="859393"/>
          </a:xfrm>
          <a:prstGeom prst="rect">
            <a:avLst/>
          </a:prstGeom>
        </p:spPr>
      </p:pic>
    </p:spTree>
    <p:extLst>
      <p:ext uri="{BB962C8B-B14F-4D97-AF65-F5344CB8AC3E}">
        <p14:creationId xmlns:p14="http://schemas.microsoft.com/office/powerpoint/2010/main" val="3013234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27463" y="823895"/>
            <a:ext cx="7610675" cy="706964"/>
          </a:xfrm>
        </p:spPr>
        <p:txBody>
          <a:bodyPr/>
          <a:lstStyle/>
          <a:p>
            <a:pPr algn="ctr"/>
            <a:r>
              <a:rPr lang="en-US" dirty="0"/>
              <a:t>Public </a:t>
            </a:r>
            <a:r>
              <a:rPr lang="en-US"/>
              <a:t>Safety Services</a:t>
            </a:r>
            <a:endParaRPr lang="en-US" dirty="0"/>
          </a:p>
        </p:txBody>
      </p:sp>
      <p:sp>
        <p:nvSpPr>
          <p:cNvPr id="6" name="Content Placeholder 5"/>
          <p:cNvSpPr>
            <a:spLocks noGrp="1"/>
          </p:cNvSpPr>
          <p:nvPr>
            <p:ph sz="half" idx="1"/>
          </p:nvPr>
        </p:nvSpPr>
        <p:spPr>
          <a:xfrm>
            <a:off x="979707" y="2580469"/>
            <a:ext cx="5568575" cy="3788338"/>
          </a:xfrm>
        </p:spPr>
        <p:txBody>
          <a:bodyPr>
            <a:normAutofit fontScale="32500" lnSpcReduction="20000"/>
          </a:bodyPr>
          <a:lstStyle/>
          <a:p>
            <a:pPr>
              <a:buFont typeface="Courier New" panose="02070309020205020404" pitchFamily="49" charset="0"/>
              <a:buChar char="o"/>
            </a:pPr>
            <a:r>
              <a:rPr lang="en-US" altLang="en-US" sz="4500" dirty="0"/>
              <a:t>Maintain Support Campus Community Public Safety</a:t>
            </a:r>
          </a:p>
          <a:p>
            <a:pPr>
              <a:buFont typeface="Courier New" panose="02070309020205020404" pitchFamily="49" charset="0"/>
              <a:buChar char="o"/>
            </a:pPr>
            <a:r>
              <a:rPr lang="en-US" altLang="en-US" sz="4500" dirty="0"/>
              <a:t>Parking Enforcement</a:t>
            </a:r>
          </a:p>
          <a:p>
            <a:pPr>
              <a:buFont typeface="Courier New" panose="02070309020205020404" pitchFamily="49" charset="0"/>
              <a:buChar char="o"/>
            </a:pPr>
            <a:r>
              <a:rPr lang="en-US" altLang="en-US" sz="4500" dirty="0"/>
              <a:t>Community Policing</a:t>
            </a:r>
          </a:p>
          <a:p>
            <a:pPr>
              <a:buFont typeface="Courier New" panose="02070309020205020404" pitchFamily="49" charset="0"/>
              <a:buChar char="o"/>
            </a:pPr>
            <a:r>
              <a:rPr lang="en-US" altLang="en-US" sz="4500" dirty="0"/>
              <a:t>Medical Emergencies / First Aid / CPR / AED</a:t>
            </a:r>
          </a:p>
          <a:p>
            <a:pPr>
              <a:buFont typeface="Courier New" panose="02070309020205020404" pitchFamily="49" charset="0"/>
              <a:buChar char="o"/>
            </a:pPr>
            <a:r>
              <a:rPr lang="en-US" altLang="en-US" sz="4500" dirty="0"/>
              <a:t>Handle Dynamic Situations</a:t>
            </a:r>
          </a:p>
          <a:p>
            <a:pPr>
              <a:buFont typeface="Courier New" panose="02070309020205020404" pitchFamily="49" charset="0"/>
              <a:buChar char="o"/>
            </a:pPr>
            <a:r>
              <a:rPr lang="en-US" altLang="en-US" sz="4500" dirty="0"/>
              <a:t>Earthquake / Fire / General Emergency Evacuations</a:t>
            </a:r>
          </a:p>
          <a:p>
            <a:pPr>
              <a:buFont typeface="Courier New" panose="02070309020205020404" pitchFamily="49" charset="0"/>
              <a:buChar char="o"/>
            </a:pPr>
            <a:r>
              <a:rPr lang="en-US" altLang="en-US" sz="4500" dirty="0"/>
              <a:t>Safety and Emergency Preparedness Training</a:t>
            </a:r>
          </a:p>
          <a:p>
            <a:pPr>
              <a:buFont typeface="Courier New" panose="02070309020205020404" pitchFamily="49" charset="0"/>
              <a:buChar char="o"/>
            </a:pPr>
            <a:r>
              <a:rPr lang="en-US" altLang="en-US" sz="4500" dirty="0"/>
              <a:t>Liaison with Local Law Enforcement and Fire Department</a:t>
            </a:r>
          </a:p>
          <a:p>
            <a:pPr>
              <a:buFont typeface="Courier New" panose="02070309020205020404" pitchFamily="49" charset="0"/>
              <a:buChar char="o"/>
            </a:pPr>
            <a:r>
              <a:rPr lang="en-US" altLang="en-US" sz="4500" dirty="0"/>
              <a:t>Safety Escort Service</a:t>
            </a:r>
          </a:p>
          <a:p>
            <a:pPr>
              <a:buFont typeface="Courier New" panose="02070309020205020404" pitchFamily="49" charset="0"/>
              <a:buChar char="o"/>
            </a:pPr>
            <a:r>
              <a:rPr lang="en-US" altLang="en-US" sz="4500" dirty="0"/>
              <a:t>Lost and Found</a:t>
            </a:r>
          </a:p>
          <a:p>
            <a:pPr>
              <a:buFont typeface="Courier New" panose="02070309020205020404" pitchFamily="49" charset="0"/>
              <a:buChar char="o"/>
            </a:pPr>
            <a:r>
              <a:rPr lang="en-US" altLang="en-US" sz="4500" dirty="0"/>
              <a:t>General Public Relations</a:t>
            </a:r>
          </a:p>
          <a:p>
            <a:pPr marL="0" indent="0">
              <a:buNone/>
            </a:pPr>
            <a:endParaRPr lang="en-US" dirty="0"/>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12056" y="2373328"/>
            <a:ext cx="3242483" cy="4323311"/>
          </a:xfrm>
        </p:spPr>
      </p:pic>
    </p:spTree>
    <p:extLst>
      <p:ext uri="{BB962C8B-B14F-4D97-AF65-F5344CB8AC3E}">
        <p14:creationId xmlns:p14="http://schemas.microsoft.com/office/powerpoint/2010/main" val="3953166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9774" y="776599"/>
            <a:ext cx="8761413" cy="706964"/>
          </a:xfrm>
        </p:spPr>
        <p:txBody>
          <a:bodyPr/>
          <a:lstStyle/>
          <a:p>
            <a:r>
              <a:rPr lang="en-US" dirty="0"/>
              <a:t>Safety and Emergency Response</a:t>
            </a:r>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pic>
        <p:nvPicPr>
          <p:cNvPr id="7" name="Picture 6">
            <a:extLst>
              <a:ext uri="{FF2B5EF4-FFF2-40B4-BE49-F238E27FC236}">
                <a16:creationId xmlns:a16="http://schemas.microsoft.com/office/drawing/2014/main" id="{A2540357-70BA-4041-BE12-7C0F594FE972}"/>
              </a:ext>
            </a:extLst>
          </p:cNvPr>
          <p:cNvPicPr>
            <a:picLocks noChangeAspect="1"/>
          </p:cNvPicPr>
          <p:nvPr/>
        </p:nvPicPr>
        <p:blipFill>
          <a:blip r:embed="rId2"/>
          <a:stretch>
            <a:fillRect/>
          </a:stretch>
        </p:blipFill>
        <p:spPr>
          <a:xfrm>
            <a:off x="528358" y="1913466"/>
            <a:ext cx="10973416" cy="4571505"/>
          </a:xfrm>
          <a:prstGeom prst="rect">
            <a:avLst/>
          </a:prstGeom>
        </p:spPr>
      </p:pic>
    </p:spTree>
    <p:extLst>
      <p:ext uri="{BB962C8B-B14F-4D97-AF65-F5344CB8AC3E}">
        <p14:creationId xmlns:p14="http://schemas.microsoft.com/office/powerpoint/2010/main" val="377328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855" y="643468"/>
            <a:ext cx="9875611" cy="706964"/>
          </a:xfrm>
        </p:spPr>
        <p:txBody>
          <a:bodyPr/>
          <a:lstStyle/>
          <a:p>
            <a:r>
              <a:rPr lang="en-US" dirty="0"/>
              <a:t>Safety &amp; Emergency Preparedness Trainings</a:t>
            </a:r>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pic>
        <p:nvPicPr>
          <p:cNvPr id="20" name="Picture 19">
            <a:extLst>
              <a:ext uri="{FF2B5EF4-FFF2-40B4-BE49-F238E27FC236}">
                <a16:creationId xmlns:a16="http://schemas.microsoft.com/office/drawing/2014/main" id="{1A40A281-B8EA-4C76-95AC-6F337A76B0AD}"/>
              </a:ext>
            </a:extLst>
          </p:cNvPr>
          <p:cNvPicPr>
            <a:picLocks noChangeAspect="1"/>
          </p:cNvPicPr>
          <p:nvPr/>
        </p:nvPicPr>
        <p:blipFill>
          <a:blip r:embed="rId2"/>
          <a:stretch>
            <a:fillRect/>
          </a:stretch>
        </p:blipFill>
        <p:spPr>
          <a:xfrm>
            <a:off x="452901" y="1590568"/>
            <a:ext cx="8526065" cy="4801270"/>
          </a:xfrm>
          <a:prstGeom prst="rect">
            <a:avLst/>
          </a:prstGeom>
        </p:spPr>
      </p:pic>
      <p:pic>
        <p:nvPicPr>
          <p:cNvPr id="22" name="Picture 21">
            <a:extLst>
              <a:ext uri="{FF2B5EF4-FFF2-40B4-BE49-F238E27FC236}">
                <a16:creationId xmlns:a16="http://schemas.microsoft.com/office/drawing/2014/main" id="{C0132BA7-529D-4966-A7BE-E7192DBC9F0D}"/>
              </a:ext>
            </a:extLst>
          </p:cNvPr>
          <p:cNvPicPr>
            <a:picLocks noChangeAspect="1"/>
          </p:cNvPicPr>
          <p:nvPr/>
        </p:nvPicPr>
        <p:blipFill>
          <a:blip r:embed="rId3"/>
          <a:stretch>
            <a:fillRect/>
          </a:stretch>
        </p:blipFill>
        <p:spPr>
          <a:xfrm>
            <a:off x="8899853" y="2981902"/>
            <a:ext cx="3147226" cy="3650072"/>
          </a:xfrm>
          <a:prstGeom prst="rect">
            <a:avLst/>
          </a:prstGeom>
        </p:spPr>
      </p:pic>
    </p:spTree>
    <p:extLst>
      <p:ext uri="{BB962C8B-B14F-4D97-AF65-F5344CB8AC3E}">
        <p14:creationId xmlns:p14="http://schemas.microsoft.com/office/powerpoint/2010/main" val="817792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Mission Statement</a:t>
            </a:r>
          </a:p>
        </p:txBody>
      </p:sp>
      <p:sp>
        <p:nvSpPr>
          <p:cNvPr id="3" name="Content Placeholder 2"/>
          <p:cNvSpPr>
            <a:spLocks noGrp="1"/>
          </p:cNvSpPr>
          <p:nvPr>
            <p:ph idx="1"/>
          </p:nvPr>
        </p:nvSpPr>
        <p:spPr>
          <a:xfrm>
            <a:off x="1154953" y="2814516"/>
            <a:ext cx="9492530" cy="3416300"/>
          </a:xfrm>
        </p:spPr>
        <p:txBody>
          <a:bodyPr>
            <a:normAutofit/>
          </a:bodyPr>
          <a:lstStyle/>
          <a:p>
            <a:r>
              <a:rPr lang="en-US" sz="2400" dirty="0"/>
              <a:t>The Mission of the Facilities Planning, Maintenance &amp; Operations and Public Safety Departments is to ensure a safe, effective, and inspiring environment that supports and enhances the instructional mission and ensures student success of the San Mateo County Community College District. </a:t>
            </a:r>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spTree>
    <p:extLst>
      <p:ext uri="{BB962C8B-B14F-4D97-AF65-F5344CB8AC3E}">
        <p14:creationId xmlns:p14="http://schemas.microsoft.com/office/powerpoint/2010/main" val="3777070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066" y="827634"/>
            <a:ext cx="5514455" cy="706964"/>
          </a:xfrm>
        </p:spPr>
        <p:txBody>
          <a:bodyPr/>
          <a:lstStyle/>
          <a:p>
            <a:pPr algn="ctr"/>
            <a:r>
              <a:rPr lang="en-US" dirty="0"/>
              <a:t>      RAVE Notification</a:t>
            </a:r>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sp>
        <p:nvSpPr>
          <p:cNvPr id="3" name="Rectangle 2">
            <a:extLst>
              <a:ext uri="{FF2B5EF4-FFF2-40B4-BE49-F238E27FC236}">
                <a16:creationId xmlns:a16="http://schemas.microsoft.com/office/drawing/2014/main" id="{4F9D039A-5016-47D3-9190-FDBF3521F400}"/>
              </a:ext>
            </a:extLst>
          </p:cNvPr>
          <p:cNvSpPr/>
          <p:nvPr/>
        </p:nvSpPr>
        <p:spPr>
          <a:xfrm>
            <a:off x="7145867" y="1181116"/>
            <a:ext cx="4535480" cy="923330"/>
          </a:xfrm>
          <a:prstGeom prst="rect">
            <a:avLst/>
          </a:prstGeom>
        </p:spPr>
        <p:txBody>
          <a:bodyPr wrap="square">
            <a:spAutoFit/>
          </a:bodyPr>
          <a:lstStyle/>
          <a:p>
            <a:pPr algn="ctr"/>
            <a:r>
              <a:rPr lang="en-US" dirty="0">
                <a:solidFill>
                  <a:schemeClr val="bg1"/>
                </a:solidFill>
              </a:rPr>
              <a:t>Please use your CELL PHONE NUMBER and NOT a LANDLINE NUMBER when registering with Rave.</a:t>
            </a:r>
          </a:p>
        </p:txBody>
      </p:sp>
      <p:pic>
        <p:nvPicPr>
          <p:cNvPr id="9" name="Picture 8">
            <a:extLst>
              <a:ext uri="{FF2B5EF4-FFF2-40B4-BE49-F238E27FC236}">
                <a16:creationId xmlns:a16="http://schemas.microsoft.com/office/drawing/2014/main" id="{C4F644D5-63A7-47FA-B75E-5FA1E7B24460}"/>
              </a:ext>
            </a:extLst>
          </p:cNvPr>
          <p:cNvPicPr>
            <a:picLocks noChangeAspect="1"/>
          </p:cNvPicPr>
          <p:nvPr/>
        </p:nvPicPr>
        <p:blipFill>
          <a:blip r:embed="rId2"/>
          <a:stretch>
            <a:fillRect/>
          </a:stretch>
        </p:blipFill>
        <p:spPr>
          <a:xfrm>
            <a:off x="528358" y="2438399"/>
            <a:ext cx="7281329" cy="4105839"/>
          </a:xfrm>
          <a:prstGeom prst="rect">
            <a:avLst/>
          </a:prstGeom>
        </p:spPr>
      </p:pic>
      <p:pic>
        <p:nvPicPr>
          <p:cNvPr id="11" name="Picture 10">
            <a:extLst>
              <a:ext uri="{FF2B5EF4-FFF2-40B4-BE49-F238E27FC236}">
                <a16:creationId xmlns:a16="http://schemas.microsoft.com/office/drawing/2014/main" id="{AB1E4AC5-03F7-47F1-AFEB-75EFCB766CA8}"/>
              </a:ext>
            </a:extLst>
          </p:cNvPr>
          <p:cNvPicPr>
            <a:picLocks noChangeAspect="1"/>
          </p:cNvPicPr>
          <p:nvPr/>
        </p:nvPicPr>
        <p:blipFill>
          <a:blip r:embed="rId3"/>
          <a:stretch>
            <a:fillRect/>
          </a:stretch>
        </p:blipFill>
        <p:spPr>
          <a:xfrm>
            <a:off x="8555647" y="2239309"/>
            <a:ext cx="2429553" cy="4504018"/>
          </a:xfrm>
          <a:prstGeom prst="rect">
            <a:avLst/>
          </a:prstGeom>
        </p:spPr>
      </p:pic>
    </p:spTree>
    <p:extLst>
      <p:ext uri="{BB962C8B-B14F-4D97-AF65-F5344CB8AC3E}">
        <p14:creationId xmlns:p14="http://schemas.microsoft.com/office/powerpoint/2010/main" val="1874130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0753" y="997226"/>
            <a:ext cx="8761413" cy="706964"/>
          </a:xfrm>
        </p:spPr>
        <p:txBody>
          <a:bodyPr/>
          <a:lstStyle/>
          <a:p>
            <a:pPr algn="ctr"/>
            <a:r>
              <a:rPr lang="en-US" dirty="0"/>
              <a:t>Public Safety Technology </a:t>
            </a:r>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pic>
        <p:nvPicPr>
          <p:cNvPr id="5" name="Picture 4"/>
          <p:cNvPicPr>
            <a:picLocks noChangeAspect="1"/>
          </p:cNvPicPr>
          <p:nvPr/>
        </p:nvPicPr>
        <p:blipFill>
          <a:blip r:embed="rId2"/>
          <a:stretch>
            <a:fillRect/>
          </a:stretch>
        </p:blipFill>
        <p:spPr>
          <a:xfrm>
            <a:off x="6496522" y="2444474"/>
            <a:ext cx="2850678" cy="3550185"/>
          </a:xfrm>
          <a:prstGeom prst="rect">
            <a:avLst/>
          </a:prstGeom>
        </p:spPr>
      </p:pic>
      <p:sp>
        <p:nvSpPr>
          <p:cNvPr id="10" name="Content Placeholder 2"/>
          <p:cNvSpPr>
            <a:spLocks noGrp="1"/>
          </p:cNvSpPr>
          <p:nvPr>
            <p:ph idx="1"/>
          </p:nvPr>
        </p:nvSpPr>
        <p:spPr>
          <a:xfrm>
            <a:off x="785787" y="2444474"/>
            <a:ext cx="8761412" cy="3416300"/>
          </a:xfrm>
        </p:spPr>
        <p:txBody>
          <a:bodyPr>
            <a:normAutofit fontScale="25000" lnSpcReduction="20000"/>
          </a:bodyPr>
          <a:lstStyle/>
          <a:p>
            <a:pPr>
              <a:buFont typeface="Wingdings" panose="05000000000000000000" pitchFamily="2" charset="2"/>
              <a:buChar char="§"/>
              <a:defRPr/>
            </a:pPr>
            <a:r>
              <a:rPr lang="en-US" sz="5600" dirty="0"/>
              <a:t>Video Cameras</a:t>
            </a:r>
          </a:p>
          <a:p>
            <a:pPr lvl="1">
              <a:buFont typeface="Wingdings" panose="05000000000000000000" pitchFamily="2" charset="2"/>
              <a:buChar char="§"/>
              <a:defRPr/>
            </a:pPr>
            <a:r>
              <a:rPr lang="en-US" sz="5600" dirty="0"/>
              <a:t>800+ District Wide</a:t>
            </a:r>
          </a:p>
          <a:p>
            <a:pPr>
              <a:buFont typeface="Wingdings" panose="05000000000000000000" pitchFamily="2" charset="2"/>
              <a:buChar char="§"/>
              <a:defRPr/>
            </a:pPr>
            <a:r>
              <a:rPr lang="en-US" sz="5600" dirty="0"/>
              <a:t> ACAMs</a:t>
            </a:r>
          </a:p>
          <a:p>
            <a:pPr lvl="1">
              <a:buFont typeface="Wingdings" panose="05000000000000000000" pitchFamily="2" charset="2"/>
              <a:buChar char="§"/>
              <a:defRPr/>
            </a:pPr>
            <a:r>
              <a:rPr lang="en-US" sz="5600" dirty="0"/>
              <a:t>Employee Photo ID</a:t>
            </a:r>
          </a:p>
          <a:p>
            <a:pPr lvl="1">
              <a:buFont typeface="Wingdings" panose="05000000000000000000" pitchFamily="2" charset="2"/>
              <a:buChar char="§"/>
              <a:defRPr/>
            </a:pPr>
            <a:r>
              <a:rPr lang="en-US" sz="5600" dirty="0"/>
              <a:t>1,281 Points District Wide</a:t>
            </a:r>
          </a:p>
          <a:p>
            <a:pPr>
              <a:buFont typeface="Wingdings" panose="05000000000000000000" pitchFamily="2" charset="2"/>
              <a:buChar char="§"/>
              <a:defRPr/>
            </a:pPr>
            <a:r>
              <a:rPr lang="en-US" sz="5600" dirty="0"/>
              <a:t> AEDs</a:t>
            </a:r>
          </a:p>
          <a:p>
            <a:pPr lvl="1">
              <a:buFont typeface="Wingdings" panose="05000000000000000000" pitchFamily="2" charset="2"/>
              <a:buChar char="§"/>
              <a:defRPr/>
            </a:pPr>
            <a:r>
              <a:rPr lang="en-US" sz="5600" dirty="0"/>
              <a:t>70+ Units District Wide</a:t>
            </a:r>
          </a:p>
          <a:p>
            <a:pPr>
              <a:buFont typeface="Wingdings" panose="05000000000000000000" pitchFamily="2" charset="2"/>
              <a:buChar char="§"/>
              <a:defRPr/>
            </a:pPr>
            <a:r>
              <a:rPr lang="en-US" sz="5600" dirty="0"/>
              <a:t> 911 System</a:t>
            </a:r>
          </a:p>
          <a:p>
            <a:pPr>
              <a:buFont typeface="Wingdings" panose="05000000000000000000" pitchFamily="2" charset="2"/>
              <a:buChar char="§"/>
              <a:defRPr/>
            </a:pPr>
            <a:r>
              <a:rPr lang="en-US" sz="5600" dirty="0"/>
              <a:t> Duress Buttons</a:t>
            </a:r>
          </a:p>
          <a:p>
            <a:pPr lvl="1">
              <a:buFont typeface="Wingdings" panose="05000000000000000000" pitchFamily="2" charset="2"/>
              <a:buChar char="§"/>
              <a:defRPr/>
            </a:pPr>
            <a:r>
              <a:rPr lang="en-US" sz="5600" dirty="0"/>
              <a:t>Text</a:t>
            </a:r>
          </a:p>
          <a:p>
            <a:pPr lvl="1">
              <a:buFont typeface="Wingdings" panose="05000000000000000000" pitchFamily="2" charset="2"/>
              <a:buChar char="§"/>
              <a:defRPr/>
            </a:pPr>
            <a:r>
              <a:rPr lang="en-US" sz="5600" dirty="0"/>
              <a:t>Email</a:t>
            </a:r>
          </a:p>
          <a:p>
            <a:pPr lvl="1">
              <a:buFont typeface="Wingdings" panose="05000000000000000000" pitchFamily="2" charset="2"/>
              <a:buChar char="§"/>
              <a:defRPr/>
            </a:pPr>
            <a:r>
              <a:rPr lang="en-US" sz="5600" dirty="0"/>
              <a:t>66 District Wide (CSM 38, CAN 14, SKY 14) </a:t>
            </a:r>
          </a:p>
          <a:p>
            <a:pPr>
              <a:buFont typeface="Wingdings" panose="05000000000000000000" pitchFamily="2" charset="2"/>
              <a:buChar char="§"/>
              <a:defRPr/>
            </a:pPr>
            <a:r>
              <a:rPr lang="en-US" sz="5600" dirty="0"/>
              <a:t>Lockdown Button </a:t>
            </a:r>
          </a:p>
          <a:p>
            <a:pPr marL="0" indent="0">
              <a:buNone/>
              <a:defRPr/>
            </a:pPr>
            <a:r>
              <a:rPr lang="en-US" dirty="0"/>
              <a:t> </a:t>
            </a:r>
          </a:p>
          <a:p>
            <a:endParaRPr lang="en-US" dirty="0"/>
          </a:p>
        </p:txBody>
      </p:sp>
    </p:spTree>
    <p:extLst>
      <p:ext uri="{BB962C8B-B14F-4D97-AF65-F5344CB8AC3E}">
        <p14:creationId xmlns:p14="http://schemas.microsoft.com/office/powerpoint/2010/main" val="2761075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867" y="946487"/>
            <a:ext cx="8628683" cy="706964"/>
          </a:xfrm>
        </p:spPr>
        <p:txBody>
          <a:bodyPr/>
          <a:lstStyle/>
          <a:p>
            <a:pPr algn="ctr"/>
            <a:r>
              <a:rPr lang="en-US" dirty="0"/>
              <a:t>    ONE TEAM!</a:t>
            </a:r>
          </a:p>
        </p:txBody>
      </p:sp>
      <p:sp>
        <p:nvSpPr>
          <p:cNvPr id="3" name="Footer Placeholder 2"/>
          <p:cNvSpPr>
            <a:spLocks noGrp="1"/>
          </p:cNvSpPr>
          <p:nvPr>
            <p:ph type="ftr" sz="quarter" idx="11"/>
          </p:nvPr>
        </p:nvSpPr>
        <p:spPr/>
        <p:txBody>
          <a:bodyPr/>
          <a:lstStyle/>
          <a:p>
            <a:r>
              <a:rPr lang="en-US"/>
              <a:t>"Facilities &amp; Public Safety Excellence" </a:t>
            </a:r>
            <a:endParaRPr lang="en-US" dirty="0"/>
          </a:p>
        </p:txBody>
      </p:sp>
      <p:sp>
        <p:nvSpPr>
          <p:cNvPr id="5" name="TextBox 4"/>
          <p:cNvSpPr txBox="1"/>
          <p:nvPr/>
        </p:nvSpPr>
        <p:spPr>
          <a:xfrm>
            <a:off x="1079696" y="5700890"/>
            <a:ext cx="10098860" cy="369332"/>
          </a:xfrm>
          <a:prstGeom prst="rect">
            <a:avLst/>
          </a:prstGeom>
          <a:noFill/>
        </p:spPr>
        <p:txBody>
          <a:bodyPr wrap="square" rtlCol="0">
            <a:spAutoFit/>
          </a:bodyPr>
          <a:lstStyle/>
          <a:p>
            <a:pPr algn="ctr"/>
            <a:r>
              <a:rPr lang="en-US" b="1" dirty="0">
                <a:solidFill>
                  <a:srgbClr val="002060"/>
                </a:solidFill>
              </a:rPr>
              <a:t>Facilities Excellence = Customer Service * Professionalism * Team Work * Communication</a:t>
            </a:r>
          </a:p>
        </p:txBody>
      </p:sp>
      <p:sp>
        <p:nvSpPr>
          <p:cNvPr id="6" name="TextBox 5"/>
          <p:cNvSpPr txBox="1"/>
          <p:nvPr/>
        </p:nvSpPr>
        <p:spPr>
          <a:xfrm>
            <a:off x="915793" y="6070188"/>
            <a:ext cx="10098860" cy="369332"/>
          </a:xfrm>
          <a:prstGeom prst="rect">
            <a:avLst/>
          </a:prstGeom>
          <a:noFill/>
        </p:spPr>
        <p:txBody>
          <a:bodyPr wrap="square" rtlCol="0">
            <a:spAutoFit/>
          </a:bodyPr>
          <a:lstStyle/>
          <a:p>
            <a:pPr algn="ctr"/>
            <a:r>
              <a:rPr lang="en-US" b="1" dirty="0">
                <a:solidFill>
                  <a:srgbClr val="002060"/>
                </a:solidFill>
              </a:rPr>
              <a:t>Public Safety Excellence = Safety * Education * Service </a:t>
            </a:r>
          </a:p>
        </p:txBody>
      </p:sp>
      <p:sp>
        <p:nvSpPr>
          <p:cNvPr id="4" name="TextBox 3">
            <a:extLst>
              <a:ext uri="{FF2B5EF4-FFF2-40B4-BE49-F238E27FC236}">
                <a16:creationId xmlns:a16="http://schemas.microsoft.com/office/drawing/2014/main" id="{D1E0D2D0-9153-4E80-A216-7BD667BD9A31}"/>
              </a:ext>
            </a:extLst>
          </p:cNvPr>
          <p:cNvSpPr txBox="1"/>
          <p:nvPr/>
        </p:nvSpPr>
        <p:spPr>
          <a:xfrm>
            <a:off x="5037667" y="3615267"/>
            <a:ext cx="1620957" cy="369332"/>
          </a:xfrm>
          <a:prstGeom prst="rect">
            <a:avLst/>
          </a:prstGeom>
          <a:noFill/>
        </p:spPr>
        <p:txBody>
          <a:bodyPr wrap="none" rtlCol="0">
            <a:spAutoFit/>
          </a:bodyPr>
          <a:lstStyle/>
          <a:p>
            <a:r>
              <a:rPr lang="en-US" dirty="0"/>
              <a:t>NEW PHOTO </a:t>
            </a:r>
          </a:p>
        </p:txBody>
      </p:sp>
      <p:pic>
        <p:nvPicPr>
          <p:cNvPr id="8" name="Picture 7">
            <a:extLst>
              <a:ext uri="{FF2B5EF4-FFF2-40B4-BE49-F238E27FC236}">
                <a16:creationId xmlns:a16="http://schemas.microsoft.com/office/drawing/2014/main" id="{584B0DB4-7CC9-49D3-B00C-FEA6E6F36A22}"/>
              </a:ext>
            </a:extLst>
          </p:cNvPr>
          <p:cNvPicPr>
            <a:picLocks noChangeAspect="1"/>
          </p:cNvPicPr>
          <p:nvPr/>
        </p:nvPicPr>
        <p:blipFill>
          <a:blip r:embed="rId2"/>
          <a:stretch>
            <a:fillRect/>
          </a:stretch>
        </p:blipFill>
        <p:spPr>
          <a:xfrm>
            <a:off x="330200" y="2430146"/>
            <a:ext cx="11531600" cy="2863347"/>
          </a:xfrm>
          <a:prstGeom prst="rect">
            <a:avLst/>
          </a:prstGeom>
        </p:spPr>
      </p:pic>
    </p:spTree>
    <p:extLst>
      <p:ext uri="{BB962C8B-B14F-4D97-AF65-F5344CB8AC3E}">
        <p14:creationId xmlns:p14="http://schemas.microsoft.com/office/powerpoint/2010/main" val="2252371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469" y="973668"/>
            <a:ext cx="8761413" cy="706964"/>
          </a:xfrm>
        </p:spPr>
        <p:txBody>
          <a:bodyPr/>
          <a:lstStyle/>
          <a:p>
            <a:pPr algn="ctr"/>
            <a:br>
              <a:rPr lang="en-US" dirty="0"/>
            </a:br>
            <a:r>
              <a:rPr lang="en-US" dirty="0"/>
              <a:t>Facilities Planning, </a:t>
            </a:r>
            <a:br>
              <a:rPr lang="en-US" dirty="0"/>
            </a:br>
            <a:r>
              <a:rPr lang="en-US" dirty="0"/>
              <a:t>Maintenance &amp; Operations</a:t>
            </a:r>
            <a:br>
              <a:rPr lang="en-US" dirty="0"/>
            </a:br>
            <a:endParaRPr lang="en-US" dirty="0"/>
          </a:p>
        </p:txBody>
      </p:sp>
      <p:sp>
        <p:nvSpPr>
          <p:cNvPr id="12" name="object 9"/>
          <p:cNvSpPr txBox="1">
            <a:spLocks/>
          </p:cNvSpPr>
          <p:nvPr/>
        </p:nvSpPr>
        <p:spPr>
          <a:xfrm>
            <a:off x="607098" y="6482787"/>
            <a:ext cx="2296795" cy="181609"/>
          </a:xfrm>
          <a:prstGeom prst="rect">
            <a:avLst/>
          </a:prstGeom>
        </p:spPr>
        <p:txBody>
          <a:bodyPr vert="horz" wrap="square" lIns="0" tIns="13335" rIns="0" bIns="0" rtlCol="0">
            <a:spAutoFit/>
          </a:bodyPr>
          <a:lstStyle>
            <a:defPPr>
              <a:defRPr lang="en-US"/>
            </a:defPPr>
            <a:lvl1pPr marL="0" algn="l" defTabSz="914400" rtl="0" eaLnBrk="1" latinLnBrk="0" hangingPunct="1">
              <a:defRPr sz="1000" b="1" i="0" kern="1200">
                <a:solidFill>
                  <a:srgbClr val="ACD333"/>
                </a:solidFill>
                <a:latin typeface="Century Gothic"/>
                <a:ea typeface="+mn-ea"/>
                <a:cs typeface="Century Gothic"/>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US" sz="1000" b="1" i="0" u="none" strike="noStrike" kern="1200" cap="none" spc="-5" normalizeH="0" baseline="0" noProof="0" dirty="0">
                <a:ln>
                  <a:noFill/>
                </a:ln>
                <a:solidFill>
                  <a:srgbClr val="ACD333"/>
                </a:solidFill>
                <a:effectLst/>
                <a:uLnTx/>
                <a:uFillTx/>
                <a:latin typeface="Century Gothic"/>
                <a:ea typeface="+mn-ea"/>
              </a:rPr>
              <a:t>"Facilities</a:t>
            </a:r>
            <a:r>
              <a:rPr kumimoji="0" lang="en-US" sz="1000" b="1" i="0" u="none" strike="noStrike" kern="1200" cap="none" spc="-25" normalizeH="0" baseline="0" noProof="0" dirty="0">
                <a:ln>
                  <a:noFill/>
                </a:ln>
                <a:solidFill>
                  <a:srgbClr val="ACD333"/>
                </a:solidFill>
                <a:effectLst/>
                <a:uLnTx/>
                <a:uFillTx/>
                <a:latin typeface="Century Gothic"/>
                <a:ea typeface="+mn-ea"/>
              </a:rPr>
              <a:t> </a:t>
            </a:r>
            <a:r>
              <a:rPr kumimoji="0" lang="en-US" sz="1000" b="1" i="0" u="none" strike="noStrike" kern="1200" cap="none" spc="0" normalizeH="0" baseline="0" noProof="0" dirty="0">
                <a:ln>
                  <a:noFill/>
                </a:ln>
                <a:solidFill>
                  <a:srgbClr val="ACD333"/>
                </a:solidFill>
                <a:effectLst/>
                <a:uLnTx/>
                <a:uFillTx/>
                <a:latin typeface="Century Gothic"/>
                <a:ea typeface="+mn-ea"/>
              </a:rPr>
              <a:t>&amp;</a:t>
            </a:r>
            <a:r>
              <a:rPr kumimoji="0" lang="en-US" sz="1000" b="1" i="0" u="none" strike="noStrike" kern="1200" cap="none" spc="-15" normalizeH="0" baseline="0" noProof="0" dirty="0">
                <a:ln>
                  <a:noFill/>
                </a:ln>
                <a:solidFill>
                  <a:srgbClr val="ACD333"/>
                </a:solidFill>
                <a:effectLst/>
                <a:uLnTx/>
                <a:uFillTx/>
                <a:latin typeface="Century Gothic"/>
                <a:ea typeface="+mn-ea"/>
              </a:rPr>
              <a:t> </a:t>
            </a:r>
            <a:r>
              <a:rPr kumimoji="0" lang="en-US" sz="1000" b="1" i="0" u="none" strike="noStrike" kern="1200" cap="none" spc="-5" normalizeH="0" baseline="0" noProof="0" dirty="0">
                <a:ln>
                  <a:noFill/>
                </a:ln>
                <a:solidFill>
                  <a:srgbClr val="ACD333"/>
                </a:solidFill>
                <a:effectLst/>
                <a:uLnTx/>
                <a:uFillTx/>
                <a:latin typeface="Century Gothic"/>
                <a:ea typeface="+mn-ea"/>
              </a:rPr>
              <a:t>Public</a:t>
            </a:r>
            <a:r>
              <a:rPr kumimoji="0" lang="en-US" sz="1000" b="1" i="0" u="none" strike="noStrike" kern="1200" cap="none" spc="-10" normalizeH="0" baseline="0" noProof="0" dirty="0">
                <a:ln>
                  <a:noFill/>
                </a:ln>
                <a:solidFill>
                  <a:srgbClr val="ACD333"/>
                </a:solidFill>
                <a:effectLst/>
                <a:uLnTx/>
                <a:uFillTx/>
                <a:latin typeface="Century Gothic"/>
                <a:ea typeface="+mn-ea"/>
              </a:rPr>
              <a:t> </a:t>
            </a:r>
            <a:r>
              <a:rPr kumimoji="0" lang="en-US" sz="1000" b="1" i="0" u="none" strike="noStrike" kern="1200" cap="none" spc="-5" normalizeH="0" baseline="0" noProof="0" dirty="0">
                <a:ln>
                  <a:noFill/>
                </a:ln>
                <a:solidFill>
                  <a:srgbClr val="ACD333"/>
                </a:solidFill>
                <a:effectLst/>
                <a:uLnTx/>
                <a:uFillTx/>
                <a:latin typeface="Century Gothic"/>
                <a:ea typeface="+mn-ea"/>
              </a:rPr>
              <a:t>Safety</a:t>
            </a:r>
            <a:r>
              <a:rPr kumimoji="0" lang="en-US" sz="1000" b="1" i="0" u="none" strike="noStrike" kern="1200" cap="none" spc="-15" normalizeH="0" baseline="0" noProof="0" dirty="0">
                <a:ln>
                  <a:noFill/>
                </a:ln>
                <a:solidFill>
                  <a:srgbClr val="ACD333"/>
                </a:solidFill>
                <a:effectLst/>
                <a:uLnTx/>
                <a:uFillTx/>
                <a:latin typeface="Century Gothic"/>
                <a:ea typeface="+mn-ea"/>
              </a:rPr>
              <a:t> </a:t>
            </a:r>
            <a:r>
              <a:rPr kumimoji="0" lang="en-US" sz="1000" b="1" i="0" u="none" strike="noStrike" kern="1200" cap="none" spc="-5" normalizeH="0" baseline="0" noProof="0" dirty="0">
                <a:ln>
                  <a:noFill/>
                </a:ln>
                <a:solidFill>
                  <a:srgbClr val="ACD333"/>
                </a:solidFill>
                <a:effectLst/>
                <a:uLnTx/>
                <a:uFillTx/>
                <a:latin typeface="Century Gothic"/>
                <a:ea typeface="+mn-ea"/>
              </a:rPr>
              <a:t>Excellence"</a:t>
            </a:r>
          </a:p>
        </p:txBody>
      </p:sp>
      <p:pic>
        <p:nvPicPr>
          <p:cNvPr id="5" name="Picture 4"/>
          <p:cNvPicPr>
            <a:picLocks noChangeAspect="1"/>
          </p:cNvPicPr>
          <p:nvPr/>
        </p:nvPicPr>
        <p:blipFill>
          <a:blip r:embed="rId2"/>
          <a:stretch>
            <a:fillRect/>
          </a:stretch>
        </p:blipFill>
        <p:spPr>
          <a:xfrm>
            <a:off x="3179973" y="2496231"/>
            <a:ext cx="5113826" cy="2170362"/>
          </a:xfrm>
          <a:prstGeom prst="rect">
            <a:avLst/>
          </a:prstGeom>
        </p:spPr>
      </p:pic>
    </p:spTree>
    <p:extLst>
      <p:ext uri="{BB962C8B-B14F-4D97-AF65-F5344CB8AC3E}">
        <p14:creationId xmlns:p14="http://schemas.microsoft.com/office/powerpoint/2010/main" val="445676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527" y="993333"/>
            <a:ext cx="8761413" cy="706964"/>
          </a:xfrm>
        </p:spPr>
        <p:txBody>
          <a:bodyPr/>
          <a:lstStyle/>
          <a:p>
            <a:r>
              <a:rPr lang="en-US" dirty="0"/>
              <a:t>San Mateo County Map </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35550" y="2291591"/>
            <a:ext cx="4920899" cy="4296244"/>
          </a:xfrm>
          <a:noFill/>
        </p:spPr>
      </p:pic>
      <p:sp>
        <p:nvSpPr>
          <p:cNvPr id="5" name="Footer Placeholder 4"/>
          <p:cNvSpPr>
            <a:spLocks noGrp="1"/>
          </p:cNvSpPr>
          <p:nvPr>
            <p:ph type="ftr" sz="quarter" idx="11"/>
          </p:nvPr>
        </p:nvSpPr>
        <p:spPr/>
        <p:txBody>
          <a:bodyPr/>
          <a:lstStyle/>
          <a:p>
            <a:r>
              <a:rPr lang="en-US"/>
              <a:t>"Facilities &amp; Public Safety Excellence" </a:t>
            </a:r>
            <a:endParaRPr lang="en-US" dirty="0"/>
          </a:p>
        </p:txBody>
      </p:sp>
    </p:spTree>
    <p:extLst>
      <p:ext uri="{BB962C8B-B14F-4D97-AF65-F5344CB8AC3E}">
        <p14:creationId xmlns:p14="http://schemas.microsoft.com/office/powerpoint/2010/main" val="2926657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233" y="949257"/>
            <a:ext cx="8651057" cy="706964"/>
          </a:xfrm>
        </p:spPr>
        <p:txBody>
          <a:bodyPr/>
          <a:lstStyle/>
          <a:p>
            <a:pPr algn="ctr"/>
            <a:r>
              <a:rPr lang="en-US" sz="3600" dirty="0">
                <a:solidFill>
                  <a:schemeClr val="bg1"/>
                </a:solidFill>
              </a:rPr>
              <a:t>Facilities Planning, Maintenance and Operations, and Public Safety Leadership Team</a:t>
            </a:r>
          </a:p>
        </p:txBody>
      </p:sp>
      <p:sp>
        <p:nvSpPr>
          <p:cNvPr id="4" name="Footer Placeholder 3"/>
          <p:cNvSpPr>
            <a:spLocks noGrp="1"/>
          </p:cNvSpPr>
          <p:nvPr>
            <p:ph type="ftr" sz="quarter" idx="11"/>
          </p:nvPr>
        </p:nvSpPr>
        <p:spPr/>
        <p:txBody>
          <a:bodyPr/>
          <a:lstStyle/>
          <a:p>
            <a:r>
              <a:rPr lang="en-US" dirty="0"/>
              <a:t>"Facilities &amp; Public Safety Excellence" </a:t>
            </a:r>
          </a:p>
        </p:txBody>
      </p:sp>
      <p:sp>
        <p:nvSpPr>
          <p:cNvPr id="3" name="TextBox 2">
            <a:extLst>
              <a:ext uri="{FF2B5EF4-FFF2-40B4-BE49-F238E27FC236}">
                <a16:creationId xmlns:a16="http://schemas.microsoft.com/office/drawing/2014/main" id="{FFA9AAFF-F6C2-45ED-8DA9-C9E0CF2C9872}"/>
              </a:ext>
            </a:extLst>
          </p:cNvPr>
          <p:cNvSpPr txBox="1"/>
          <p:nvPr/>
        </p:nvSpPr>
        <p:spPr>
          <a:xfrm>
            <a:off x="8145625" y="3613588"/>
            <a:ext cx="3736620" cy="2492990"/>
          </a:xfrm>
          <a:prstGeom prst="rect">
            <a:avLst/>
          </a:prstGeom>
          <a:noFill/>
        </p:spPr>
        <p:txBody>
          <a:bodyPr wrap="square" rtlCol="0">
            <a:spAutoFit/>
          </a:bodyPr>
          <a:lstStyle/>
          <a:p>
            <a:pPr algn="ctr"/>
            <a:r>
              <a:rPr lang="en-US" b="1" dirty="0"/>
              <a:t>Department of </a:t>
            </a:r>
          </a:p>
          <a:p>
            <a:pPr algn="ctr"/>
            <a:r>
              <a:rPr lang="en-US" b="1" dirty="0"/>
              <a:t>Public Safety</a:t>
            </a:r>
          </a:p>
          <a:p>
            <a:pPr algn="ctr"/>
            <a:endParaRPr lang="en-US" sz="600" dirty="0"/>
          </a:p>
          <a:p>
            <a:pPr algn="ctr"/>
            <a:r>
              <a:rPr lang="en-US" sz="1200" dirty="0">
                <a:solidFill>
                  <a:schemeClr val="bg2">
                    <a:lumMod val="50000"/>
                  </a:schemeClr>
                </a:solidFill>
              </a:rPr>
              <a:t>(VACANT)</a:t>
            </a:r>
          </a:p>
          <a:p>
            <a:pPr algn="ctr"/>
            <a:r>
              <a:rPr lang="en-US" sz="1200" dirty="0">
                <a:solidFill>
                  <a:schemeClr val="bg2">
                    <a:lumMod val="50000"/>
                  </a:schemeClr>
                </a:solidFill>
              </a:rPr>
              <a:t>Director of Public Safety</a:t>
            </a:r>
          </a:p>
          <a:p>
            <a:pPr algn="ctr"/>
            <a:endParaRPr lang="en-US" sz="600" dirty="0"/>
          </a:p>
          <a:p>
            <a:pPr algn="ctr"/>
            <a:r>
              <a:rPr lang="en-US" sz="1200" b="1" dirty="0">
                <a:solidFill>
                  <a:schemeClr val="accent6">
                    <a:lumMod val="50000"/>
                  </a:schemeClr>
                </a:solidFill>
              </a:rPr>
              <a:t>Jason Wendt</a:t>
            </a:r>
          </a:p>
          <a:p>
            <a:pPr algn="ctr"/>
            <a:r>
              <a:rPr lang="en-US" sz="1200" dirty="0">
                <a:solidFill>
                  <a:schemeClr val="accent6">
                    <a:lumMod val="50000"/>
                  </a:schemeClr>
                </a:solidFill>
              </a:rPr>
              <a:t>Public Safety Captain, Cañada College</a:t>
            </a:r>
          </a:p>
          <a:p>
            <a:pPr algn="ctr"/>
            <a:endParaRPr lang="en-US" sz="600" dirty="0"/>
          </a:p>
          <a:p>
            <a:pPr algn="ctr"/>
            <a:r>
              <a:rPr lang="en-US" sz="1200" b="1" dirty="0">
                <a:solidFill>
                  <a:schemeClr val="accent4">
                    <a:lumMod val="75000"/>
                  </a:schemeClr>
                </a:solidFill>
              </a:rPr>
              <a:t>(Vacant)</a:t>
            </a:r>
          </a:p>
          <a:p>
            <a:pPr algn="ctr"/>
            <a:r>
              <a:rPr lang="en-US" sz="1200" dirty="0">
                <a:solidFill>
                  <a:schemeClr val="accent4">
                    <a:lumMod val="75000"/>
                  </a:schemeClr>
                </a:solidFill>
              </a:rPr>
              <a:t>Public Safety Captain, College of San Mateo</a:t>
            </a:r>
          </a:p>
          <a:p>
            <a:pPr algn="ctr"/>
            <a:endParaRPr lang="en-US" sz="600" dirty="0"/>
          </a:p>
          <a:p>
            <a:pPr algn="ctr"/>
            <a:r>
              <a:rPr lang="en-US" sz="1200" b="1" dirty="0">
                <a:solidFill>
                  <a:srgbClr val="C00000"/>
                </a:solidFill>
              </a:rPr>
              <a:t>Jim Vangele</a:t>
            </a:r>
          </a:p>
          <a:p>
            <a:pPr algn="ctr"/>
            <a:r>
              <a:rPr lang="en-US" sz="1200" dirty="0">
                <a:solidFill>
                  <a:srgbClr val="C00000"/>
                </a:solidFill>
              </a:rPr>
              <a:t>Public Safety Captain, Skyline College</a:t>
            </a:r>
          </a:p>
        </p:txBody>
      </p:sp>
      <p:sp>
        <p:nvSpPr>
          <p:cNvPr id="6" name="TextBox 5">
            <a:extLst>
              <a:ext uri="{FF2B5EF4-FFF2-40B4-BE49-F238E27FC236}">
                <a16:creationId xmlns:a16="http://schemas.microsoft.com/office/drawing/2014/main" id="{69ACEDB1-6780-40C2-848D-31A27EEFECBD}"/>
              </a:ext>
            </a:extLst>
          </p:cNvPr>
          <p:cNvSpPr txBox="1"/>
          <p:nvPr/>
        </p:nvSpPr>
        <p:spPr>
          <a:xfrm>
            <a:off x="309755" y="3680907"/>
            <a:ext cx="3279312" cy="923330"/>
          </a:xfrm>
          <a:prstGeom prst="rect">
            <a:avLst/>
          </a:prstGeom>
          <a:noFill/>
        </p:spPr>
        <p:txBody>
          <a:bodyPr wrap="square" rtlCol="0">
            <a:spAutoFit/>
          </a:bodyPr>
          <a:lstStyle/>
          <a:p>
            <a:pPr algn="ctr"/>
            <a:r>
              <a:rPr lang="en-US" b="1" dirty="0"/>
              <a:t>Facilities Planning</a:t>
            </a:r>
          </a:p>
          <a:p>
            <a:pPr algn="ctr"/>
            <a:endParaRPr lang="en-US" sz="600" dirty="0"/>
          </a:p>
          <a:p>
            <a:pPr algn="ctr"/>
            <a:r>
              <a:rPr lang="en-US" sz="1200" dirty="0">
                <a:solidFill>
                  <a:schemeClr val="bg2">
                    <a:lumMod val="50000"/>
                  </a:schemeClr>
                </a:solidFill>
              </a:rPr>
              <a:t>(VACANT)</a:t>
            </a:r>
          </a:p>
          <a:p>
            <a:pPr algn="ctr"/>
            <a:r>
              <a:rPr lang="en-US" sz="1200" dirty="0">
                <a:solidFill>
                  <a:schemeClr val="bg2">
                    <a:lumMod val="50000"/>
                  </a:schemeClr>
                </a:solidFill>
              </a:rPr>
              <a:t>Director of Capital Projects</a:t>
            </a:r>
          </a:p>
          <a:p>
            <a:pPr algn="ctr"/>
            <a:endParaRPr lang="en-US" sz="600" dirty="0"/>
          </a:p>
        </p:txBody>
      </p:sp>
      <p:sp>
        <p:nvSpPr>
          <p:cNvPr id="7" name="TextBox 6">
            <a:extLst>
              <a:ext uri="{FF2B5EF4-FFF2-40B4-BE49-F238E27FC236}">
                <a16:creationId xmlns:a16="http://schemas.microsoft.com/office/drawing/2014/main" id="{1AFC1FF7-35CF-44DB-BC8B-9EBEDD6B9F73}"/>
              </a:ext>
            </a:extLst>
          </p:cNvPr>
          <p:cNvSpPr txBox="1"/>
          <p:nvPr/>
        </p:nvSpPr>
        <p:spPr>
          <a:xfrm>
            <a:off x="4382141" y="2332153"/>
            <a:ext cx="3050628" cy="461665"/>
          </a:xfrm>
          <a:prstGeom prst="rect">
            <a:avLst/>
          </a:prstGeom>
          <a:noFill/>
        </p:spPr>
        <p:txBody>
          <a:bodyPr wrap="square" rtlCol="0">
            <a:spAutoFit/>
          </a:bodyPr>
          <a:lstStyle/>
          <a:p>
            <a:pPr algn="ctr"/>
            <a:r>
              <a:rPr lang="en-US" sz="1200" b="1" dirty="0"/>
              <a:t>Michele Rudovsky </a:t>
            </a:r>
          </a:p>
          <a:p>
            <a:pPr algn="ctr"/>
            <a:r>
              <a:rPr lang="en-US" sz="1200" dirty="0"/>
              <a:t>Chief Facilities and Operations Officer</a:t>
            </a:r>
          </a:p>
        </p:txBody>
      </p:sp>
      <p:sp>
        <p:nvSpPr>
          <p:cNvPr id="8" name="TextBox 7">
            <a:extLst>
              <a:ext uri="{FF2B5EF4-FFF2-40B4-BE49-F238E27FC236}">
                <a16:creationId xmlns:a16="http://schemas.microsoft.com/office/drawing/2014/main" id="{0F61893F-08E1-4C23-B6E5-132550DA5A3B}"/>
              </a:ext>
            </a:extLst>
          </p:cNvPr>
          <p:cNvSpPr txBox="1"/>
          <p:nvPr/>
        </p:nvSpPr>
        <p:spPr>
          <a:xfrm>
            <a:off x="4227689" y="3658014"/>
            <a:ext cx="3736621" cy="2585323"/>
          </a:xfrm>
          <a:prstGeom prst="rect">
            <a:avLst/>
          </a:prstGeom>
          <a:noFill/>
        </p:spPr>
        <p:txBody>
          <a:bodyPr wrap="square" rtlCol="0">
            <a:spAutoFit/>
          </a:bodyPr>
          <a:lstStyle/>
          <a:p>
            <a:pPr algn="ctr"/>
            <a:r>
              <a:rPr lang="en-US" b="1" dirty="0"/>
              <a:t>Facilities Maintenance and Operations</a:t>
            </a:r>
          </a:p>
          <a:p>
            <a:pPr algn="ctr"/>
            <a:endParaRPr lang="en-US" sz="600" dirty="0"/>
          </a:p>
          <a:p>
            <a:pPr algn="ctr"/>
            <a:endParaRPr lang="en-US" sz="600" dirty="0"/>
          </a:p>
          <a:p>
            <a:pPr algn="ctr"/>
            <a:endParaRPr lang="en-US" sz="600" dirty="0"/>
          </a:p>
          <a:p>
            <a:pPr algn="ctr"/>
            <a:r>
              <a:rPr lang="en-US" sz="1200" b="1" dirty="0">
                <a:solidFill>
                  <a:schemeClr val="accent6">
                    <a:lumMod val="50000"/>
                  </a:schemeClr>
                </a:solidFill>
              </a:rPr>
              <a:t>Karen Pinkham</a:t>
            </a:r>
          </a:p>
          <a:p>
            <a:pPr algn="ctr"/>
            <a:r>
              <a:rPr lang="en-US" sz="1200" dirty="0">
                <a:solidFill>
                  <a:schemeClr val="accent6">
                    <a:lumMod val="50000"/>
                  </a:schemeClr>
                </a:solidFill>
              </a:rPr>
              <a:t>Facilities Manager, Cañada College</a:t>
            </a:r>
          </a:p>
          <a:p>
            <a:pPr algn="ctr"/>
            <a:endParaRPr lang="en-US" sz="600" dirty="0"/>
          </a:p>
          <a:p>
            <a:pPr algn="ctr"/>
            <a:endParaRPr lang="en-US" sz="600" dirty="0"/>
          </a:p>
          <a:p>
            <a:pPr algn="ctr"/>
            <a:r>
              <a:rPr lang="en-US" sz="1200" b="1" dirty="0">
                <a:solidFill>
                  <a:schemeClr val="accent4">
                    <a:lumMod val="75000"/>
                  </a:schemeClr>
                </a:solidFill>
              </a:rPr>
              <a:t>Robert Gutierrez</a:t>
            </a:r>
          </a:p>
          <a:p>
            <a:pPr algn="ctr"/>
            <a:r>
              <a:rPr lang="en-US" sz="1200" dirty="0">
                <a:solidFill>
                  <a:schemeClr val="accent4">
                    <a:lumMod val="75000"/>
                  </a:schemeClr>
                </a:solidFill>
              </a:rPr>
              <a:t>Facilities Manager, College of San Mateo</a:t>
            </a:r>
          </a:p>
          <a:p>
            <a:pPr algn="ctr"/>
            <a:endParaRPr lang="en-US" sz="600" dirty="0"/>
          </a:p>
          <a:p>
            <a:pPr algn="ctr"/>
            <a:endParaRPr lang="en-US" sz="600" dirty="0"/>
          </a:p>
          <a:p>
            <a:pPr algn="ctr"/>
            <a:r>
              <a:rPr lang="en-US" sz="1200" b="1" dirty="0">
                <a:solidFill>
                  <a:srgbClr val="C00000"/>
                </a:solidFill>
              </a:rPr>
              <a:t>Max Warne </a:t>
            </a:r>
          </a:p>
          <a:p>
            <a:pPr algn="ctr"/>
            <a:r>
              <a:rPr lang="en-US" sz="1200" dirty="0">
                <a:solidFill>
                  <a:srgbClr val="C00000"/>
                </a:solidFill>
              </a:rPr>
              <a:t>Facilities Manager, Skyline College</a:t>
            </a:r>
          </a:p>
          <a:p>
            <a:pPr algn="ctr"/>
            <a:endParaRPr lang="en-US" sz="1200" dirty="0"/>
          </a:p>
        </p:txBody>
      </p:sp>
      <p:sp>
        <p:nvSpPr>
          <p:cNvPr id="9" name="TextBox 8">
            <a:extLst>
              <a:ext uri="{FF2B5EF4-FFF2-40B4-BE49-F238E27FC236}">
                <a16:creationId xmlns:a16="http://schemas.microsoft.com/office/drawing/2014/main" id="{3F3B398B-6A4D-4779-9C4D-A9B602C48BDE}"/>
              </a:ext>
            </a:extLst>
          </p:cNvPr>
          <p:cNvSpPr txBox="1"/>
          <p:nvPr/>
        </p:nvSpPr>
        <p:spPr>
          <a:xfrm>
            <a:off x="309755" y="4573459"/>
            <a:ext cx="3279312" cy="830997"/>
          </a:xfrm>
          <a:prstGeom prst="rect">
            <a:avLst/>
          </a:prstGeom>
          <a:noFill/>
        </p:spPr>
        <p:txBody>
          <a:bodyPr wrap="square" rtlCol="0">
            <a:spAutoFit/>
          </a:bodyPr>
          <a:lstStyle/>
          <a:p>
            <a:pPr algn="ctr"/>
            <a:r>
              <a:rPr lang="en-US" b="1" dirty="0"/>
              <a:t>Emergency Preparedness</a:t>
            </a:r>
          </a:p>
          <a:p>
            <a:pPr algn="ctr"/>
            <a:endParaRPr lang="en-US" sz="600" dirty="0"/>
          </a:p>
          <a:p>
            <a:pPr algn="ctr"/>
            <a:r>
              <a:rPr lang="en-US" sz="1200" b="1" dirty="0">
                <a:solidFill>
                  <a:schemeClr val="bg2">
                    <a:lumMod val="50000"/>
                  </a:schemeClr>
                </a:solidFill>
              </a:rPr>
              <a:t>Ben’Zara Minkin</a:t>
            </a:r>
          </a:p>
          <a:p>
            <a:pPr algn="ctr"/>
            <a:r>
              <a:rPr lang="en-US" sz="1200" dirty="0">
                <a:solidFill>
                  <a:schemeClr val="bg2">
                    <a:lumMod val="50000"/>
                  </a:schemeClr>
                </a:solidFill>
              </a:rPr>
              <a:t>Emergency Preparedness Manager</a:t>
            </a:r>
          </a:p>
        </p:txBody>
      </p:sp>
      <p:sp>
        <p:nvSpPr>
          <p:cNvPr id="10" name="TextBox 9">
            <a:extLst>
              <a:ext uri="{FF2B5EF4-FFF2-40B4-BE49-F238E27FC236}">
                <a16:creationId xmlns:a16="http://schemas.microsoft.com/office/drawing/2014/main" id="{155B98BD-9F94-4637-87F2-E4F4DB08AFE4}"/>
              </a:ext>
            </a:extLst>
          </p:cNvPr>
          <p:cNvSpPr txBox="1"/>
          <p:nvPr/>
        </p:nvSpPr>
        <p:spPr>
          <a:xfrm>
            <a:off x="309755" y="5530064"/>
            <a:ext cx="3279312" cy="861774"/>
          </a:xfrm>
          <a:prstGeom prst="rect">
            <a:avLst/>
          </a:prstGeom>
          <a:noFill/>
        </p:spPr>
        <p:txBody>
          <a:bodyPr wrap="square" rtlCol="0">
            <a:spAutoFit/>
          </a:bodyPr>
          <a:lstStyle/>
          <a:p>
            <a:pPr algn="ctr"/>
            <a:r>
              <a:rPr lang="en-US" b="1" dirty="0"/>
              <a:t>Sustainability</a:t>
            </a:r>
          </a:p>
          <a:p>
            <a:pPr algn="ctr"/>
            <a:endParaRPr lang="en-US" sz="600" dirty="0"/>
          </a:p>
          <a:p>
            <a:pPr algn="ctr"/>
            <a:r>
              <a:rPr lang="en-US" sz="1200" b="1" dirty="0">
                <a:solidFill>
                  <a:schemeClr val="bg2">
                    <a:lumMod val="50000"/>
                  </a:schemeClr>
                </a:solidFill>
              </a:rPr>
              <a:t>Jessica Ho</a:t>
            </a:r>
          </a:p>
          <a:p>
            <a:pPr algn="ctr"/>
            <a:r>
              <a:rPr lang="en-US" sz="1200" dirty="0">
                <a:solidFill>
                  <a:schemeClr val="bg2">
                    <a:lumMod val="50000"/>
                  </a:schemeClr>
                </a:solidFill>
              </a:rPr>
              <a:t> Energy and Sustainability Coordinator</a:t>
            </a:r>
          </a:p>
        </p:txBody>
      </p:sp>
      <p:sp>
        <p:nvSpPr>
          <p:cNvPr id="11" name="TextBox 10">
            <a:extLst>
              <a:ext uri="{FF2B5EF4-FFF2-40B4-BE49-F238E27FC236}">
                <a16:creationId xmlns:a16="http://schemas.microsoft.com/office/drawing/2014/main" id="{1BE809D1-67DB-43CF-B4C2-74BFB819A6AD}"/>
              </a:ext>
            </a:extLst>
          </p:cNvPr>
          <p:cNvSpPr txBox="1"/>
          <p:nvPr/>
        </p:nvSpPr>
        <p:spPr>
          <a:xfrm>
            <a:off x="1802353" y="2755081"/>
            <a:ext cx="3050628" cy="646331"/>
          </a:xfrm>
          <a:prstGeom prst="rect">
            <a:avLst/>
          </a:prstGeom>
          <a:noFill/>
        </p:spPr>
        <p:txBody>
          <a:bodyPr wrap="square" rtlCol="0">
            <a:spAutoFit/>
          </a:bodyPr>
          <a:lstStyle/>
          <a:p>
            <a:pPr algn="ctr"/>
            <a:r>
              <a:rPr lang="en-US" sz="1200" b="1" dirty="0"/>
              <a:t>Dennis Tordesillas</a:t>
            </a:r>
          </a:p>
          <a:p>
            <a:pPr algn="ctr"/>
            <a:r>
              <a:rPr lang="en-US" sz="1200" dirty="0"/>
              <a:t>Facilities and Public Safety </a:t>
            </a:r>
          </a:p>
          <a:p>
            <a:pPr algn="ctr"/>
            <a:r>
              <a:rPr lang="en-US" sz="1200" dirty="0"/>
              <a:t>Executive Assistant</a:t>
            </a:r>
          </a:p>
        </p:txBody>
      </p:sp>
      <p:sp>
        <p:nvSpPr>
          <p:cNvPr id="12" name="TextBox 11">
            <a:extLst>
              <a:ext uri="{FF2B5EF4-FFF2-40B4-BE49-F238E27FC236}">
                <a16:creationId xmlns:a16="http://schemas.microsoft.com/office/drawing/2014/main" id="{1BF98DAA-3F51-412F-A3EE-7208114284F0}"/>
              </a:ext>
            </a:extLst>
          </p:cNvPr>
          <p:cNvSpPr txBox="1"/>
          <p:nvPr/>
        </p:nvSpPr>
        <p:spPr>
          <a:xfrm>
            <a:off x="7048639" y="2755080"/>
            <a:ext cx="3050628" cy="646331"/>
          </a:xfrm>
          <a:prstGeom prst="rect">
            <a:avLst/>
          </a:prstGeom>
          <a:noFill/>
        </p:spPr>
        <p:txBody>
          <a:bodyPr wrap="square" rtlCol="0">
            <a:spAutoFit/>
          </a:bodyPr>
          <a:lstStyle/>
          <a:p>
            <a:pPr algn="ctr"/>
            <a:r>
              <a:rPr lang="en-US" sz="1200" b="1" dirty="0"/>
              <a:t>(Vacant)</a:t>
            </a:r>
          </a:p>
          <a:p>
            <a:pPr algn="ctr"/>
            <a:r>
              <a:rPr lang="en-US" sz="1200" dirty="0"/>
              <a:t>Facilities and Public Safety </a:t>
            </a:r>
          </a:p>
          <a:p>
            <a:pPr algn="ctr"/>
            <a:r>
              <a:rPr lang="en-US" sz="1200" dirty="0"/>
              <a:t>Business Manager</a:t>
            </a:r>
          </a:p>
        </p:txBody>
      </p:sp>
    </p:spTree>
    <p:extLst>
      <p:ext uri="{BB962C8B-B14F-4D97-AF65-F5344CB8AC3E}">
        <p14:creationId xmlns:p14="http://schemas.microsoft.com/office/powerpoint/2010/main" val="3595721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9856" y="924507"/>
            <a:ext cx="8761413" cy="706964"/>
          </a:xfrm>
        </p:spPr>
        <p:txBody>
          <a:bodyPr/>
          <a:lstStyle/>
          <a:p>
            <a:pPr algn="ctr"/>
            <a:r>
              <a:rPr lang="en-US" dirty="0">
                <a:solidFill>
                  <a:schemeClr val="bg1"/>
                </a:solidFill>
              </a:rPr>
              <a:t>District Demographics </a:t>
            </a:r>
            <a:br>
              <a:rPr lang="en-US" dirty="0">
                <a:solidFill>
                  <a:schemeClr val="bg1"/>
                </a:solidFill>
              </a:rPr>
            </a:br>
            <a:endParaRPr lang="en-US" sz="2000" dirty="0">
              <a:solidFill>
                <a:schemeClr val="tx1"/>
              </a:solidFill>
              <a:highlight>
                <a:srgbClr val="FFFF00"/>
              </a:highlight>
            </a:endParaRPr>
          </a:p>
        </p:txBody>
      </p:sp>
      <p:sp>
        <p:nvSpPr>
          <p:cNvPr id="4" name="Footer Placeholder 3"/>
          <p:cNvSpPr>
            <a:spLocks noGrp="1"/>
          </p:cNvSpPr>
          <p:nvPr>
            <p:ph type="ftr" sz="quarter" idx="11"/>
          </p:nvPr>
        </p:nvSpPr>
        <p:spPr>
          <a:xfrm>
            <a:off x="788489" y="6449233"/>
            <a:ext cx="4951911" cy="332567"/>
          </a:xfrm>
        </p:spPr>
        <p:txBody>
          <a:bodyPr/>
          <a:lstStyle/>
          <a:p>
            <a:r>
              <a:rPr lang="en-US" sz="900" dirty="0">
                <a:solidFill>
                  <a:schemeClr val="tx1"/>
                </a:solidFill>
              </a:rPr>
              <a:t>† Includes Facilities, Public Safety and Auxiliary Services including athletic centers. </a:t>
            </a:r>
          </a:p>
          <a:p>
            <a:r>
              <a:rPr lang="en-US" sz="900" dirty="0">
                <a:solidFill>
                  <a:schemeClr val="tx1"/>
                </a:solidFill>
              </a:rPr>
              <a:t>*2026 data not yet available from State Chancellor’s Office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30935124"/>
              </p:ext>
            </p:extLst>
          </p:nvPr>
        </p:nvGraphicFramePr>
        <p:xfrm>
          <a:off x="788489" y="2151994"/>
          <a:ext cx="10439082" cy="4232005"/>
        </p:xfrm>
        <a:graphic>
          <a:graphicData uri="http://schemas.openxmlformats.org/drawingml/2006/table">
            <a:tbl>
              <a:tblPr firstRow="1" bandRow="1"/>
              <a:tblGrid>
                <a:gridCol w="1159898">
                  <a:extLst>
                    <a:ext uri="{9D8B030D-6E8A-4147-A177-3AD203B41FA5}">
                      <a16:colId xmlns:a16="http://schemas.microsoft.com/office/drawing/2014/main" val="4022637843"/>
                    </a:ext>
                  </a:extLst>
                </a:gridCol>
                <a:gridCol w="1159898">
                  <a:extLst>
                    <a:ext uri="{9D8B030D-6E8A-4147-A177-3AD203B41FA5}">
                      <a16:colId xmlns:a16="http://schemas.microsoft.com/office/drawing/2014/main" val="176119302"/>
                    </a:ext>
                  </a:extLst>
                </a:gridCol>
                <a:gridCol w="1159898">
                  <a:extLst>
                    <a:ext uri="{9D8B030D-6E8A-4147-A177-3AD203B41FA5}">
                      <a16:colId xmlns:a16="http://schemas.microsoft.com/office/drawing/2014/main" val="2769133155"/>
                    </a:ext>
                  </a:extLst>
                </a:gridCol>
                <a:gridCol w="1159898">
                  <a:extLst>
                    <a:ext uri="{9D8B030D-6E8A-4147-A177-3AD203B41FA5}">
                      <a16:colId xmlns:a16="http://schemas.microsoft.com/office/drawing/2014/main" val="291976290"/>
                    </a:ext>
                  </a:extLst>
                </a:gridCol>
                <a:gridCol w="1159898">
                  <a:extLst>
                    <a:ext uri="{9D8B030D-6E8A-4147-A177-3AD203B41FA5}">
                      <a16:colId xmlns:a16="http://schemas.microsoft.com/office/drawing/2014/main" val="3181803738"/>
                    </a:ext>
                  </a:extLst>
                </a:gridCol>
                <a:gridCol w="1159898">
                  <a:extLst>
                    <a:ext uri="{9D8B030D-6E8A-4147-A177-3AD203B41FA5}">
                      <a16:colId xmlns:a16="http://schemas.microsoft.com/office/drawing/2014/main" val="2341548007"/>
                    </a:ext>
                  </a:extLst>
                </a:gridCol>
                <a:gridCol w="1159898">
                  <a:extLst>
                    <a:ext uri="{9D8B030D-6E8A-4147-A177-3AD203B41FA5}">
                      <a16:colId xmlns:a16="http://schemas.microsoft.com/office/drawing/2014/main" val="2067980641"/>
                    </a:ext>
                  </a:extLst>
                </a:gridCol>
                <a:gridCol w="1159898">
                  <a:extLst>
                    <a:ext uri="{9D8B030D-6E8A-4147-A177-3AD203B41FA5}">
                      <a16:colId xmlns:a16="http://schemas.microsoft.com/office/drawing/2014/main" val="3350020982"/>
                    </a:ext>
                  </a:extLst>
                </a:gridCol>
                <a:gridCol w="1159898">
                  <a:extLst>
                    <a:ext uri="{9D8B030D-6E8A-4147-A177-3AD203B41FA5}">
                      <a16:colId xmlns:a16="http://schemas.microsoft.com/office/drawing/2014/main" val="3482941176"/>
                    </a:ext>
                  </a:extLst>
                </a:gridCol>
              </a:tblGrid>
              <a:tr h="1447261">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Campus Acreage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Gross Square Feet</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Assignable Square Footage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Buildings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Parking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Student Headcount</a:t>
                      </a:r>
                    </a:p>
                    <a:p>
                      <a:pPr algn="ctr"/>
                      <a:r>
                        <a:rPr lang="en-US" sz="1100" dirty="0">
                          <a:solidFill>
                            <a:srgbClr val="002060"/>
                          </a:solidFill>
                        </a:rPr>
                        <a:t>(Spring 2026)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Student FTES</a:t>
                      </a:r>
                    </a:p>
                    <a:p>
                      <a:pPr algn="ctr"/>
                      <a:r>
                        <a:rPr lang="en-US" sz="1100" dirty="0">
                          <a:solidFill>
                            <a:srgbClr val="002060"/>
                          </a:solidFill>
                        </a:rPr>
                        <a:t>(Spring 2026)</a:t>
                      </a:r>
                    </a:p>
                    <a:p>
                      <a:pPr algn="ctr"/>
                      <a:endParaRPr lang="en-US" sz="1400" dirty="0">
                        <a:solidFill>
                          <a:schemeClr val="bg1"/>
                        </a:solidFill>
                      </a:endParaRPr>
                    </a:p>
                    <a:p>
                      <a:pPr algn="ctr"/>
                      <a:endParaRPr lang="en-US" sz="1400" dirty="0">
                        <a:solidFill>
                          <a:srgbClr val="00206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A97"/>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n-US" sz="1400" dirty="0">
                          <a:solidFill>
                            <a:srgbClr val="002060"/>
                          </a:solidFill>
                        </a:rPr>
                        <a:t>Admins, FT/PT</a:t>
                      </a:r>
                      <a:r>
                        <a:rPr lang="en-US" sz="1400" baseline="0" dirty="0">
                          <a:solidFill>
                            <a:srgbClr val="002060"/>
                          </a:solidFill>
                        </a:rPr>
                        <a:t> Faculty &amp; Staff</a:t>
                      </a:r>
                      <a:r>
                        <a:rPr lang="en-US" sz="1400" dirty="0">
                          <a:solidFill>
                            <a:srgbClr val="002060"/>
                          </a:solidFill>
                        </a:rPr>
                        <a:t>           </a:t>
                      </a:r>
                      <a:r>
                        <a:rPr lang="en-US" sz="1100" dirty="0">
                          <a:solidFill>
                            <a:srgbClr val="002060"/>
                          </a:solidFill>
                        </a:rPr>
                        <a:t>(Fall</a:t>
                      </a:r>
                      <a:r>
                        <a:rPr lang="en-US" sz="1100" baseline="0" dirty="0">
                          <a:solidFill>
                            <a:srgbClr val="002060"/>
                          </a:solidFill>
                        </a:rPr>
                        <a:t> 2025*)</a:t>
                      </a:r>
                      <a:endParaRPr lang="en-US" sz="1100" dirty="0">
                        <a:solidFill>
                          <a:srgbClr val="002060"/>
                        </a:solidFill>
                      </a:endParaRPr>
                    </a:p>
                    <a:p>
                      <a:pPr algn="ctr"/>
                      <a:endParaRPr lang="en-US" sz="1100" b="0" dirty="0">
                        <a:solidFill>
                          <a:srgbClr val="002060"/>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2BA97"/>
                    </a:solidFill>
                  </a:tcPr>
                </a:tc>
                <a:extLst>
                  <a:ext uri="{0D108BD9-81ED-4DB2-BD59-A6C34878D82A}">
                    <a16:rowId xmlns:a16="http://schemas.microsoft.com/office/drawing/2014/main" val="189505684"/>
                  </a:ext>
                </a:extLst>
              </a:tr>
              <a:tr h="547697">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400" b="1" dirty="0">
                          <a:solidFill>
                            <a:srgbClr val="002060"/>
                          </a:solidFill>
                        </a:rPr>
                        <a:t>Cañada College</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124</a:t>
                      </a:r>
                    </a:p>
                  </a:txBody>
                  <a:tcPr marL="91429" marR="91429" marT="45722" marB="45722"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chemeClr val="tx2">
                              <a:lumMod val="75000"/>
                            </a:schemeClr>
                          </a:solidFill>
                          <a:latin typeface="+mn-lt"/>
                          <a:ea typeface="+mn-ea"/>
                          <a:cs typeface="+mn-cs"/>
                        </a:rPr>
                        <a:t>451,335</a:t>
                      </a:r>
                    </a:p>
                  </a:txBody>
                  <a:tcPr marL="91429" marR="91429" marT="45722" marB="45722"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chemeClr val="tx2">
                              <a:lumMod val="75000"/>
                            </a:schemeClr>
                          </a:solidFill>
                          <a:latin typeface="+mn-lt"/>
                          <a:ea typeface="+mn-ea"/>
                          <a:cs typeface="+mn-cs"/>
                        </a:rPr>
                        <a:t>298,140</a:t>
                      </a:r>
                    </a:p>
                  </a:txBody>
                  <a:tcPr marL="91429" marR="91429" marT="45722" marB="45722"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chemeClr val="tx2">
                              <a:lumMod val="75000"/>
                            </a:schemeClr>
                          </a:solidFill>
                          <a:latin typeface="+mn-lt"/>
                          <a:ea typeface="+mn-ea"/>
                          <a:cs typeface="+mn-cs"/>
                        </a:rPr>
                        <a:t>34</a:t>
                      </a:r>
                    </a:p>
                  </a:txBody>
                  <a:tcPr marL="91429" marR="91429" marT="45722" marB="45722"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2,025</a:t>
                      </a:r>
                    </a:p>
                  </a:txBody>
                  <a:tcPr marL="91429" marR="91429" marT="45722" marB="45722"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7,008</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1,889</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363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extLst>
                  <a:ext uri="{0D108BD9-81ED-4DB2-BD59-A6C34878D82A}">
                    <a16:rowId xmlns:a16="http://schemas.microsoft.com/office/drawing/2014/main" val="3827863317"/>
                  </a:ext>
                </a:extLst>
              </a:tr>
              <a:tr h="547697">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400" b="1" dirty="0">
                          <a:solidFill>
                            <a:srgbClr val="002060"/>
                          </a:solidFill>
                        </a:rPr>
                        <a:t>College</a:t>
                      </a:r>
                      <a:r>
                        <a:rPr lang="en-US" sz="1400" b="1" baseline="0" dirty="0">
                          <a:solidFill>
                            <a:srgbClr val="002060"/>
                          </a:solidFill>
                        </a:rPr>
                        <a:t> of San Mateo</a:t>
                      </a:r>
                      <a:endParaRPr lang="en-US" sz="1400" b="1" dirty="0">
                        <a:solidFill>
                          <a:srgbClr val="00206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150</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710,</a:t>
                      </a:r>
                      <a:r>
                        <a:rPr lang="en-US" sz="1400" kern="1200" baseline="0" dirty="0">
                          <a:solidFill>
                            <a:srgbClr val="002060"/>
                          </a:solidFill>
                          <a:latin typeface="+mn-lt"/>
                          <a:ea typeface="+mn-ea"/>
                          <a:cs typeface="+mn-cs"/>
                        </a:rPr>
                        <a:t>169</a:t>
                      </a:r>
                      <a:endParaRPr lang="en-US" sz="1400" kern="1200" dirty="0">
                        <a:solidFill>
                          <a:srgbClr val="002060"/>
                        </a:solidFill>
                        <a:latin typeface="+mn-lt"/>
                        <a:ea typeface="+mn-ea"/>
                        <a:cs typeface="+mn-cs"/>
                      </a:endParaRP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482,655</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chemeClr val="tx2">
                              <a:lumMod val="75000"/>
                            </a:schemeClr>
                          </a:solidFill>
                          <a:latin typeface="+mn-lt"/>
                          <a:ea typeface="+mn-ea"/>
                          <a:cs typeface="+mn-cs"/>
                        </a:rPr>
                        <a:t>38</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3,737</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9,167</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3,191</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553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extLst>
                  <a:ext uri="{0D108BD9-81ED-4DB2-BD59-A6C34878D82A}">
                    <a16:rowId xmlns:a16="http://schemas.microsoft.com/office/drawing/2014/main" val="705989940"/>
                  </a:ext>
                </a:extLst>
              </a:tr>
              <a:tr h="547697">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400" b="1" dirty="0">
                          <a:solidFill>
                            <a:srgbClr val="002060"/>
                          </a:solidFill>
                        </a:rPr>
                        <a:t>Skyline College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102</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560,</a:t>
                      </a:r>
                      <a:r>
                        <a:rPr lang="en-US" sz="1400" kern="1200" baseline="0" dirty="0">
                          <a:solidFill>
                            <a:srgbClr val="002060"/>
                          </a:solidFill>
                          <a:latin typeface="+mn-lt"/>
                          <a:ea typeface="+mn-ea"/>
                          <a:cs typeface="+mn-cs"/>
                        </a:rPr>
                        <a:t> 502</a:t>
                      </a:r>
                      <a:endParaRPr lang="en-US" sz="1400" kern="1200" dirty="0">
                        <a:solidFill>
                          <a:srgbClr val="002060"/>
                        </a:solidFill>
                        <a:latin typeface="+mn-lt"/>
                        <a:ea typeface="+mn-ea"/>
                        <a:cs typeface="+mn-cs"/>
                      </a:endParaRP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380,893</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chemeClr val="tx2">
                              <a:lumMod val="75000"/>
                            </a:schemeClr>
                          </a:solidFill>
                          <a:latin typeface="+mn-lt"/>
                          <a:ea typeface="+mn-ea"/>
                          <a:cs typeface="+mn-cs"/>
                        </a:rPr>
                        <a:t>36</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2,356</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10,878</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3,723</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494</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extLst>
                  <a:ext uri="{0D108BD9-81ED-4DB2-BD59-A6C34878D82A}">
                    <a16:rowId xmlns:a16="http://schemas.microsoft.com/office/drawing/2014/main" val="1465721390"/>
                  </a:ext>
                </a:extLst>
              </a:tr>
              <a:tr h="547697">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400" b="1" dirty="0">
                          <a:solidFill>
                            <a:srgbClr val="002060"/>
                          </a:solidFill>
                        </a:rPr>
                        <a:t>District Office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Incl. </a:t>
                      </a:r>
                      <a:r>
                        <a:rPr lang="en-US" sz="1400" kern="1200" baseline="0" dirty="0">
                          <a:solidFill>
                            <a:srgbClr val="002060"/>
                          </a:solidFill>
                          <a:latin typeface="+mn-lt"/>
                          <a:ea typeface="+mn-ea"/>
                          <a:cs typeface="+mn-cs"/>
                        </a:rPr>
                        <a:t>in CSM</a:t>
                      </a:r>
                      <a:endParaRPr lang="en-US" sz="1400" kern="1200" dirty="0">
                        <a:solidFill>
                          <a:srgbClr val="002060"/>
                        </a:solidFill>
                        <a:latin typeface="+mn-lt"/>
                        <a:ea typeface="+mn-ea"/>
                        <a:cs typeface="+mn-cs"/>
                      </a:endParaRP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24,929</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15,788</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chemeClr val="tx2">
                              <a:lumMod val="75000"/>
                            </a:schemeClr>
                          </a:solidFill>
                          <a:latin typeface="+mn-lt"/>
                          <a:ea typeface="+mn-ea"/>
                          <a:cs typeface="+mn-cs"/>
                        </a:rPr>
                        <a:t>1</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kern="1200" dirty="0">
                          <a:solidFill>
                            <a:srgbClr val="002060"/>
                          </a:solidFill>
                          <a:latin typeface="+mn-lt"/>
                          <a:ea typeface="+mn-ea"/>
                          <a:cs typeface="+mn-cs"/>
                        </a:rPr>
                        <a:t>Incl. in CSM</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rPr>
                        <a:t>N/A</a:t>
                      </a:r>
                      <a:endParaRPr lang="en-US" sz="1400" kern="1200" dirty="0">
                        <a:solidFill>
                          <a:schemeClr val="tx2">
                            <a:lumMod val="75000"/>
                          </a:schemeClr>
                        </a:solidFill>
                        <a:latin typeface="+mn-lt"/>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rPr>
                        <a:t>N/A</a:t>
                      </a:r>
                      <a:endParaRPr lang="en-US" sz="1400" kern="1200" dirty="0">
                        <a:solidFill>
                          <a:schemeClr val="tx2">
                            <a:lumMod val="75000"/>
                          </a:schemeClr>
                        </a:solidFill>
                        <a:latin typeface="+mn-lt"/>
                        <a:ea typeface="+mn-ea"/>
                        <a:cs typeface="+mn-cs"/>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kern="1200" dirty="0">
                          <a:solidFill>
                            <a:schemeClr val="tx2">
                              <a:lumMod val="75000"/>
                            </a:schemeClr>
                          </a:solidFill>
                          <a:latin typeface="+mn-lt"/>
                          <a:ea typeface="+mn-ea"/>
                          <a:cs typeface="+mn-cs"/>
                        </a:rPr>
                        <a:t>301†</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20000"/>
                      </a:srgbClr>
                    </a:solidFill>
                  </a:tcPr>
                </a:tc>
                <a:extLst>
                  <a:ext uri="{0D108BD9-81ED-4DB2-BD59-A6C34878D82A}">
                    <a16:rowId xmlns:a16="http://schemas.microsoft.com/office/drawing/2014/main" val="253671887"/>
                  </a:ext>
                </a:extLst>
              </a:tr>
              <a:tr h="547697">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400" b="1" dirty="0">
                          <a:solidFill>
                            <a:srgbClr val="002060"/>
                          </a:solidFill>
                        </a:rPr>
                        <a:t>TOTAL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b="1" kern="1200" dirty="0">
                          <a:solidFill>
                            <a:schemeClr val="tx2">
                              <a:lumMod val="75000"/>
                            </a:schemeClr>
                          </a:solidFill>
                          <a:latin typeface="+mn-lt"/>
                          <a:ea typeface="+mn-ea"/>
                          <a:cs typeface="+mn-cs"/>
                        </a:rPr>
                        <a:t>376</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b="1" kern="1200" dirty="0">
                          <a:solidFill>
                            <a:schemeClr val="tx2">
                              <a:lumMod val="75000"/>
                            </a:schemeClr>
                          </a:solidFill>
                          <a:latin typeface="+mn-lt"/>
                          <a:ea typeface="+mn-ea"/>
                          <a:cs typeface="+mn-cs"/>
                        </a:rPr>
                        <a:t>1,746,935</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b="1" kern="1200" dirty="0">
                          <a:solidFill>
                            <a:schemeClr val="tx2">
                              <a:lumMod val="75000"/>
                            </a:schemeClr>
                          </a:solidFill>
                          <a:latin typeface="+mn-lt"/>
                          <a:ea typeface="+mn-ea"/>
                          <a:cs typeface="+mn-cs"/>
                        </a:rPr>
                        <a:t>1,177,476</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b="1" kern="1200" dirty="0">
                          <a:solidFill>
                            <a:schemeClr val="tx2">
                              <a:lumMod val="75000"/>
                            </a:schemeClr>
                          </a:solidFill>
                          <a:latin typeface="+mn-lt"/>
                          <a:ea typeface="+mn-ea"/>
                          <a:cs typeface="+mn-cs"/>
                        </a:rPr>
                        <a:t>109</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b="1" kern="1200" dirty="0">
                          <a:solidFill>
                            <a:srgbClr val="002060"/>
                          </a:solidFill>
                          <a:latin typeface="+mn-lt"/>
                          <a:ea typeface="+mn-ea"/>
                          <a:cs typeface="+mn-cs"/>
                        </a:rPr>
                        <a:t>8,118</a:t>
                      </a:r>
                    </a:p>
                  </a:txBody>
                  <a:tcPr marL="91429" marR="91429" marT="45722" marB="45722"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b="1" kern="1200" dirty="0">
                          <a:solidFill>
                            <a:schemeClr val="tx2">
                              <a:lumMod val="75000"/>
                            </a:schemeClr>
                          </a:solidFill>
                          <a:latin typeface="+mn-lt"/>
                          <a:ea typeface="+mn-ea"/>
                          <a:cs typeface="+mn-cs"/>
                        </a:rPr>
                        <a:t>27,053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ctr" defTabSz="4572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lang="en-US" sz="1400" b="1" kern="1200" dirty="0">
                          <a:solidFill>
                            <a:schemeClr val="tx2">
                              <a:lumMod val="75000"/>
                            </a:schemeClr>
                          </a:solidFill>
                          <a:latin typeface="+mn-lt"/>
                          <a:ea typeface="+mn-ea"/>
                          <a:cs typeface="+mn-cs"/>
                        </a:rPr>
                        <a:t>8,803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algn="ctr" defTabSz="457200" rtl="0" eaLnBrk="1" latinLnBrk="0" hangingPunct="1"/>
                      <a:r>
                        <a:rPr lang="en-US" sz="1400" b="1" kern="1200" dirty="0">
                          <a:solidFill>
                            <a:schemeClr val="tx2">
                              <a:lumMod val="75000"/>
                            </a:schemeClr>
                          </a:solidFill>
                          <a:latin typeface="+mn-lt"/>
                          <a:ea typeface="+mn-ea"/>
                          <a:cs typeface="+mn-cs"/>
                        </a:rPr>
                        <a:t>1,711</a:t>
                      </a: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2BA97">
                        <a:tint val="40000"/>
                      </a:srgbClr>
                    </a:solidFill>
                  </a:tcPr>
                </a:tc>
                <a:extLst>
                  <a:ext uri="{0D108BD9-81ED-4DB2-BD59-A6C34878D82A}">
                    <a16:rowId xmlns:a16="http://schemas.microsoft.com/office/drawing/2014/main" val="3502229340"/>
                  </a:ext>
                </a:extLst>
              </a:tr>
            </a:tbl>
          </a:graphicData>
        </a:graphic>
      </p:graphicFrame>
    </p:spTree>
    <p:extLst>
      <p:ext uri="{BB962C8B-B14F-4D97-AF65-F5344CB8AC3E}">
        <p14:creationId xmlns:p14="http://schemas.microsoft.com/office/powerpoint/2010/main" val="726054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882" y="983500"/>
            <a:ext cx="8761413" cy="706964"/>
          </a:xfrm>
        </p:spPr>
        <p:txBody>
          <a:bodyPr/>
          <a:lstStyle/>
          <a:p>
            <a:pPr algn="ctr"/>
            <a:r>
              <a:rPr lang="en-US" dirty="0"/>
              <a:t>SMCCCD Assets Portfolio</a:t>
            </a:r>
          </a:p>
        </p:txBody>
      </p:sp>
      <p:sp>
        <p:nvSpPr>
          <p:cNvPr id="3" name="Content Placeholder 2"/>
          <p:cNvSpPr>
            <a:spLocks noGrp="1"/>
          </p:cNvSpPr>
          <p:nvPr>
            <p:ph idx="1"/>
          </p:nvPr>
        </p:nvSpPr>
        <p:spPr>
          <a:xfrm>
            <a:off x="817296" y="2263788"/>
            <a:ext cx="7373190" cy="4362516"/>
          </a:xfrm>
        </p:spPr>
        <p:txBody>
          <a:bodyPr>
            <a:normAutofit fontScale="70000" lnSpcReduction="20000"/>
          </a:bodyPr>
          <a:lstStyle/>
          <a:p>
            <a:r>
              <a:rPr lang="en-US" sz="2600" dirty="0"/>
              <a:t>Exterior Environment </a:t>
            </a:r>
          </a:p>
          <a:p>
            <a:pPr lvl="1"/>
            <a:r>
              <a:rPr lang="en-US" altLang="en-US" sz="2000" dirty="0">
                <a:solidFill>
                  <a:schemeClr val="bg2">
                    <a:lumMod val="25000"/>
                  </a:schemeClr>
                </a:solidFill>
              </a:rPr>
              <a:t>3 campuses totaling 376 acres </a:t>
            </a:r>
          </a:p>
          <a:p>
            <a:pPr lvl="2"/>
            <a:r>
              <a:rPr lang="en-US" altLang="en-US" sz="1600" dirty="0">
                <a:solidFill>
                  <a:schemeClr val="bg2">
                    <a:lumMod val="25000"/>
                  </a:schemeClr>
                </a:solidFill>
              </a:rPr>
              <a:t>144 acres are actively maintained </a:t>
            </a:r>
          </a:p>
          <a:p>
            <a:pPr lvl="1"/>
            <a:r>
              <a:rPr lang="en-US" altLang="en-US" sz="2000" dirty="0">
                <a:solidFill>
                  <a:schemeClr val="bg2">
                    <a:lumMod val="25000"/>
                  </a:schemeClr>
                </a:solidFill>
              </a:rPr>
              <a:t>41 parking lots, 7,919 parking spaces, with associated wheel stops, striping and pavement markings </a:t>
            </a:r>
          </a:p>
          <a:p>
            <a:pPr lvl="1"/>
            <a:r>
              <a:rPr lang="en-US" altLang="en-US" sz="2000" dirty="0">
                <a:solidFill>
                  <a:schemeClr val="bg2">
                    <a:lumMod val="25000"/>
                  </a:schemeClr>
                </a:solidFill>
              </a:rPr>
              <a:t>7.6 miles of roadway </a:t>
            </a:r>
          </a:p>
          <a:p>
            <a:pPr lvl="1"/>
            <a:r>
              <a:rPr lang="en-US" altLang="en-US" sz="2000" dirty="0">
                <a:solidFill>
                  <a:schemeClr val="bg2">
                    <a:lumMod val="25000"/>
                  </a:schemeClr>
                </a:solidFill>
              </a:rPr>
              <a:t>48+ miles of underground pipeline (for electrical, communications, sanitary and storm drain, water supply, gas, irrigation) </a:t>
            </a:r>
          </a:p>
          <a:p>
            <a:pPr lvl="1"/>
            <a:r>
              <a:rPr lang="en-US" altLang="en-US" sz="2000" dirty="0">
                <a:solidFill>
                  <a:schemeClr val="bg2">
                    <a:lumMod val="25000"/>
                  </a:schemeClr>
                </a:solidFill>
              </a:rPr>
              <a:t>over 3,000 exterior light fixtures </a:t>
            </a:r>
          </a:p>
          <a:p>
            <a:pPr lvl="1"/>
            <a:r>
              <a:rPr lang="en-US" altLang="en-US" sz="2000" dirty="0">
                <a:solidFill>
                  <a:schemeClr val="bg2">
                    <a:lumMod val="25000"/>
                  </a:schemeClr>
                </a:solidFill>
              </a:rPr>
              <a:t>10 sports fields (8 synthetic) and 2 tracks </a:t>
            </a:r>
          </a:p>
          <a:p>
            <a:pPr lvl="1"/>
            <a:r>
              <a:rPr lang="en-US" altLang="en-US" sz="2000" dirty="0">
                <a:solidFill>
                  <a:schemeClr val="bg2">
                    <a:lumMod val="25000"/>
                  </a:schemeClr>
                </a:solidFill>
              </a:rPr>
              <a:t>40+ acres of landscaped areas </a:t>
            </a:r>
          </a:p>
          <a:p>
            <a:pPr lvl="1"/>
            <a:r>
              <a:rPr lang="en-US" altLang="en-US" sz="2000" dirty="0">
                <a:solidFill>
                  <a:schemeClr val="bg2">
                    <a:lumMod val="25000"/>
                  </a:schemeClr>
                </a:solidFill>
              </a:rPr>
              <a:t>21 tennis courts &amp; 9 pickleball courts</a:t>
            </a:r>
          </a:p>
          <a:p>
            <a:pPr lvl="1"/>
            <a:r>
              <a:rPr lang="en-US" altLang="en-US" sz="2000" dirty="0">
                <a:solidFill>
                  <a:schemeClr val="bg2">
                    <a:lumMod val="25000"/>
                  </a:schemeClr>
                </a:solidFill>
              </a:rPr>
              <a:t>4 swimming pools &amp; 7 fountains</a:t>
            </a:r>
          </a:p>
          <a:p>
            <a:pPr lvl="1"/>
            <a:r>
              <a:rPr lang="en-US" altLang="en-US" sz="2000" dirty="0">
                <a:solidFill>
                  <a:schemeClr val="bg2">
                    <a:lumMod val="25000"/>
                  </a:schemeClr>
                </a:solidFill>
              </a:rPr>
              <a:t>DW Rolling Stock: 138 (</a:t>
            </a:r>
            <a:r>
              <a:rPr lang="en-US" altLang="en-US" sz="2000" dirty="0">
                <a:solidFill>
                  <a:schemeClr val="tx1"/>
                </a:solidFill>
              </a:rPr>
              <a:t>Facilities 122</a:t>
            </a:r>
            <a:r>
              <a:rPr lang="en-US" altLang="en-US" sz="2000" dirty="0">
                <a:solidFill>
                  <a:schemeClr val="bg2">
                    <a:lumMod val="25000"/>
                  </a:schemeClr>
                </a:solidFill>
              </a:rPr>
              <a:t>, Public Safety 16)</a:t>
            </a:r>
          </a:p>
          <a:p>
            <a:pPr lvl="1"/>
            <a:r>
              <a:rPr lang="en-US" altLang="en-US" sz="2000" dirty="0">
                <a:solidFill>
                  <a:schemeClr val="bg2">
                    <a:lumMod val="25000"/>
                  </a:schemeClr>
                </a:solidFill>
              </a:rPr>
              <a:t>93 Electric Vehicle Charging Stations </a:t>
            </a:r>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0486" y="3030829"/>
            <a:ext cx="3451759" cy="2761407"/>
          </a:xfrm>
          <a:prstGeom prst="rect">
            <a:avLst/>
          </a:prstGeom>
        </p:spPr>
      </p:pic>
    </p:spTree>
    <p:extLst>
      <p:ext uri="{BB962C8B-B14F-4D97-AF65-F5344CB8AC3E}">
        <p14:creationId xmlns:p14="http://schemas.microsoft.com/office/powerpoint/2010/main" val="3767507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3715" y="1012997"/>
            <a:ext cx="8761413" cy="706964"/>
          </a:xfrm>
        </p:spPr>
        <p:txBody>
          <a:bodyPr/>
          <a:lstStyle/>
          <a:p>
            <a:pPr algn="ctr"/>
            <a:r>
              <a:rPr lang="en-US" dirty="0"/>
              <a:t>SMCCCD Assets Portfolio</a:t>
            </a:r>
            <a:endParaRPr lang="en-US" dirty="0">
              <a:solidFill>
                <a:srgbClr val="FF0000"/>
              </a:solidFill>
            </a:endParaRPr>
          </a:p>
        </p:txBody>
      </p:sp>
      <p:sp>
        <p:nvSpPr>
          <p:cNvPr id="3" name="Content Placeholder 2"/>
          <p:cNvSpPr>
            <a:spLocks noGrp="1"/>
          </p:cNvSpPr>
          <p:nvPr>
            <p:ph idx="1"/>
          </p:nvPr>
        </p:nvSpPr>
        <p:spPr>
          <a:xfrm>
            <a:off x="938676" y="2388198"/>
            <a:ext cx="7412305" cy="4003640"/>
          </a:xfrm>
        </p:spPr>
        <p:txBody>
          <a:bodyPr>
            <a:normAutofit fontScale="77500" lnSpcReduction="20000"/>
          </a:bodyPr>
          <a:lstStyle/>
          <a:p>
            <a:r>
              <a:rPr lang="en-US" sz="2300" dirty="0"/>
              <a:t>Interior Environment </a:t>
            </a:r>
          </a:p>
          <a:p>
            <a:pPr lvl="1"/>
            <a:r>
              <a:rPr lang="en-US" altLang="en-US" sz="2000" dirty="0">
                <a:solidFill>
                  <a:schemeClr val="bg2">
                    <a:lumMod val="25000"/>
                  </a:schemeClr>
                </a:solidFill>
              </a:rPr>
              <a:t>100+ buildings with over 1.75M GSF</a:t>
            </a:r>
          </a:p>
          <a:p>
            <a:pPr lvl="2"/>
            <a:r>
              <a:rPr lang="en-US" altLang="en-US" sz="1600" dirty="0">
                <a:solidFill>
                  <a:schemeClr val="bg2">
                    <a:lumMod val="25000"/>
                  </a:schemeClr>
                </a:solidFill>
              </a:rPr>
              <a:t>~173 general lecture classrooms</a:t>
            </a:r>
          </a:p>
          <a:p>
            <a:pPr lvl="2"/>
            <a:r>
              <a:rPr lang="en-US" altLang="en-US" sz="1600" dirty="0">
                <a:solidFill>
                  <a:schemeClr val="bg2">
                    <a:lumMod val="25000"/>
                  </a:schemeClr>
                </a:solidFill>
              </a:rPr>
              <a:t>~165 labs</a:t>
            </a:r>
          </a:p>
          <a:p>
            <a:pPr lvl="2"/>
            <a:r>
              <a:rPr lang="en-US" altLang="en-US" sz="1600" dirty="0">
                <a:solidFill>
                  <a:schemeClr val="bg2">
                    <a:lumMod val="25000"/>
                  </a:schemeClr>
                </a:solidFill>
              </a:rPr>
              <a:t>~760 offices/administrative spaces </a:t>
            </a:r>
          </a:p>
          <a:p>
            <a:pPr lvl="1"/>
            <a:r>
              <a:rPr lang="en-US" altLang="en-US" sz="2000" dirty="0">
                <a:solidFill>
                  <a:schemeClr val="bg2">
                    <a:lumMod val="25000"/>
                  </a:schemeClr>
                </a:solidFill>
              </a:rPr>
              <a:t>107 roofs </a:t>
            </a:r>
            <a:endParaRPr lang="en-US" altLang="en-US" sz="1500" i="1" dirty="0">
              <a:solidFill>
                <a:schemeClr val="bg2">
                  <a:lumMod val="25000"/>
                </a:schemeClr>
              </a:solidFill>
            </a:endParaRPr>
          </a:p>
          <a:p>
            <a:pPr lvl="1"/>
            <a:r>
              <a:rPr lang="en-US" altLang="en-US" sz="2000" dirty="0">
                <a:solidFill>
                  <a:schemeClr val="bg2">
                    <a:lumMod val="25000"/>
                  </a:schemeClr>
                </a:solidFill>
              </a:rPr>
              <a:t>47 elevators </a:t>
            </a:r>
          </a:p>
          <a:p>
            <a:pPr lvl="1"/>
            <a:r>
              <a:rPr lang="en-US" altLang="en-US" sz="2000" dirty="0">
                <a:solidFill>
                  <a:schemeClr val="tx1"/>
                </a:solidFill>
              </a:rPr>
              <a:t>4000+ interior and exterior doors</a:t>
            </a:r>
          </a:p>
          <a:p>
            <a:pPr lvl="1"/>
            <a:r>
              <a:rPr lang="en-US" altLang="en-US" sz="2000" dirty="0">
                <a:solidFill>
                  <a:schemeClr val="tx1"/>
                </a:solidFill>
              </a:rPr>
              <a:t>14,000 (approximately) windows</a:t>
            </a:r>
          </a:p>
          <a:p>
            <a:pPr lvl="1"/>
            <a:r>
              <a:rPr lang="en-US" altLang="en-US" sz="2000" dirty="0">
                <a:solidFill>
                  <a:schemeClr val="tx1"/>
                </a:solidFill>
              </a:rPr>
              <a:t>600+ pieces of mechanical equipment (air handlers, pumps, boilers, chillers, fans, transformers)</a:t>
            </a:r>
          </a:p>
          <a:p>
            <a:pPr lvl="1"/>
            <a:r>
              <a:rPr lang="en-US" altLang="en-US" sz="2000" dirty="0">
                <a:solidFill>
                  <a:schemeClr val="tx1"/>
                </a:solidFill>
              </a:rPr>
              <a:t>23,000+ interior light fixtures</a:t>
            </a:r>
          </a:p>
          <a:p>
            <a:pPr lvl="1"/>
            <a:r>
              <a:rPr lang="en-US" altLang="en-US" sz="2000" dirty="0">
                <a:solidFill>
                  <a:schemeClr val="tx1"/>
                </a:solidFill>
              </a:rPr>
              <a:t>250+ restrooms (with multiple sinks, toilets, urinals in each, ADA)</a:t>
            </a:r>
          </a:p>
          <a:p>
            <a:pPr lvl="1"/>
            <a:endParaRPr lang="en-US" dirty="0"/>
          </a:p>
        </p:txBody>
      </p:sp>
      <p:sp>
        <p:nvSpPr>
          <p:cNvPr id="4" name="Footer Placeholder 3"/>
          <p:cNvSpPr>
            <a:spLocks noGrp="1"/>
          </p:cNvSpPr>
          <p:nvPr>
            <p:ph type="ftr" sz="quarter" idx="11"/>
          </p:nvPr>
        </p:nvSpPr>
        <p:spPr/>
        <p:txBody>
          <a:bodyPr/>
          <a:lstStyle/>
          <a:p>
            <a:r>
              <a:rPr lang="en-US"/>
              <a:t>"Facilities &amp; Public Safety Excellence" </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0981" y="2476445"/>
            <a:ext cx="2742241" cy="3647574"/>
          </a:xfrm>
          <a:prstGeom prst="rect">
            <a:avLst/>
          </a:prstGeom>
        </p:spPr>
      </p:pic>
    </p:spTree>
    <p:extLst>
      <p:ext uri="{BB962C8B-B14F-4D97-AF65-F5344CB8AC3E}">
        <p14:creationId xmlns:p14="http://schemas.microsoft.com/office/powerpoint/2010/main" val="861157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788966"/>
            <a:ext cx="9284447" cy="706964"/>
          </a:xfrm>
        </p:spPr>
        <p:txBody>
          <a:bodyPr/>
          <a:lstStyle/>
          <a:p>
            <a:r>
              <a:rPr lang="en-US" dirty="0"/>
              <a:t>Maintenance &amp; Operations</a:t>
            </a:r>
            <a:br>
              <a:rPr lang="en-US" dirty="0"/>
            </a:br>
            <a:r>
              <a:rPr lang="en-US" dirty="0"/>
              <a:t>                                      Services Provided </a:t>
            </a:r>
          </a:p>
        </p:txBody>
      </p:sp>
      <p:sp>
        <p:nvSpPr>
          <p:cNvPr id="4" name="Footer Placeholder 3"/>
          <p:cNvSpPr>
            <a:spLocks noGrp="1"/>
          </p:cNvSpPr>
          <p:nvPr>
            <p:ph type="ftr" sz="quarter" idx="11"/>
          </p:nvPr>
        </p:nvSpPr>
        <p:spPr>
          <a:xfrm>
            <a:off x="463882" y="115003"/>
            <a:ext cx="3859795" cy="304801"/>
          </a:xfrm>
        </p:spPr>
        <p:txBody>
          <a:bodyPr/>
          <a:lstStyle/>
          <a:p>
            <a:r>
              <a:rPr lang="en-US" dirty="0"/>
              <a:t>"Facilities &amp; Public Safety Excellence" </a:t>
            </a:r>
          </a:p>
        </p:txBody>
      </p:sp>
      <p:pic>
        <p:nvPicPr>
          <p:cNvPr id="12" name="Picture 11"/>
          <p:cNvPicPr>
            <a:picLocks noChangeAspect="1"/>
          </p:cNvPicPr>
          <p:nvPr/>
        </p:nvPicPr>
        <p:blipFill>
          <a:blip r:embed="rId2"/>
          <a:stretch>
            <a:fillRect/>
          </a:stretch>
        </p:blipFill>
        <p:spPr>
          <a:xfrm>
            <a:off x="7477562" y="3587917"/>
            <a:ext cx="2030389" cy="2769079"/>
          </a:xfrm>
          <a:prstGeom prst="rect">
            <a:avLst/>
          </a:prstGeom>
        </p:spPr>
      </p:pic>
      <p:pic>
        <p:nvPicPr>
          <p:cNvPr id="13" name="Picture 12"/>
          <p:cNvPicPr>
            <a:picLocks noChangeAspect="1"/>
          </p:cNvPicPr>
          <p:nvPr/>
        </p:nvPicPr>
        <p:blipFill>
          <a:blip r:embed="rId3"/>
          <a:stretch>
            <a:fillRect/>
          </a:stretch>
        </p:blipFill>
        <p:spPr>
          <a:xfrm>
            <a:off x="5020805" y="3587917"/>
            <a:ext cx="2078552" cy="2769079"/>
          </a:xfrm>
          <a:prstGeom prst="rect">
            <a:avLst/>
          </a:prstGeom>
        </p:spPr>
      </p:pic>
      <p:sp>
        <p:nvSpPr>
          <p:cNvPr id="3" name="TextBox 2"/>
          <p:cNvSpPr txBox="1"/>
          <p:nvPr/>
        </p:nvSpPr>
        <p:spPr>
          <a:xfrm>
            <a:off x="3020211" y="6438695"/>
            <a:ext cx="1124026" cy="338554"/>
          </a:xfrm>
          <a:prstGeom prst="rect">
            <a:avLst/>
          </a:prstGeom>
          <a:noFill/>
        </p:spPr>
        <p:txBody>
          <a:bodyPr wrap="none" rtlCol="0">
            <a:spAutoFit/>
          </a:bodyPr>
          <a:lstStyle/>
          <a:p>
            <a:r>
              <a:rPr lang="en-US" sz="1600" dirty="0"/>
              <a:t>Custodial</a:t>
            </a:r>
          </a:p>
        </p:txBody>
      </p:sp>
      <p:sp>
        <p:nvSpPr>
          <p:cNvPr id="14" name="TextBox 13"/>
          <p:cNvSpPr txBox="1"/>
          <p:nvPr/>
        </p:nvSpPr>
        <p:spPr>
          <a:xfrm>
            <a:off x="5015899" y="6426551"/>
            <a:ext cx="1901483" cy="338554"/>
          </a:xfrm>
          <a:prstGeom prst="rect">
            <a:avLst/>
          </a:prstGeom>
          <a:noFill/>
        </p:spPr>
        <p:txBody>
          <a:bodyPr wrap="none" rtlCol="0">
            <a:spAutoFit/>
          </a:bodyPr>
          <a:lstStyle/>
          <a:p>
            <a:r>
              <a:rPr lang="en-US" sz="1600" dirty="0"/>
              <a:t>Groundskeeping</a:t>
            </a:r>
          </a:p>
        </p:txBody>
      </p:sp>
      <p:sp>
        <p:nvSpPr>
          <p:cNvPr id="15" name="TextBox 14"/>
          <p:cNvSpPr txBox="1"/>
          <p:nvPr/>
        </p:nvSpPr>
        <p:spPr>
          <a:xfrm>
            <a:off x="7813725" y="6388946"/>
            <a:ext cx="1358064" cy="338554"/>
          </a:xfrm>
          <a:prstGeom prst="rect">
            <a:avLst/>
          </a:prstGeom>
          <a:noFill/>
        </p:spPr>
        <p:txBody>
          <a:bodyPr wrap="none" rtlCol="0">
            <a:spAutoFit/>
          </a:bodyPr>
          <a:lstStyle/>
          <a:p>
            <a:r>
              <a:rPr lang="en-US" sz="1600" dirty="0"/>
              <a:t>Engineering</a:t>
            </a:r>
          </a:p>
        </p:txBody>
      </p:sp>
      <p:pic>
        <p:nvPicPr>
          <p:cNvPr id="6" name="Picture 5"/>
          <p:cNvPicPr>
            <a:picLocks noChangeAspect="1"/>
          </p:cNvPicPr>
          <p:nvPr/>
        </p:nvPicPr>
        <p:blipFill>
          <a:blip r:embed="rId4"/>
          <a:stretch>
            <a:fillRect/>
          </a:stretch>
        </p:blipFill>
        <p:spPr>
          <a:xfrm>
            <a:off x="2714311" y="3559697"/>
            <a:ext cx="1946800" cy="2769079"/>
          </a:xfrm>
          <a:prstGeom prst="rect">
            <a:avLst/>
          </a:prstGeom>
        </p:spPr>
      </p:pic>
      <p:sp>
        <p:nvSpPr>
          <p:cNvPr id="5" name="Rectangle 4">
            <a:extLst>
              <a:ext uri="{FF2B5EF4-FFF2-40B4-BE49-F238E27FC236}">
                <a16:creationId xmlns:a16="http://schemas.microsoft.com/office/drawing/2014/main" id="{1FE95086-E3B5-42C8-811D-6F96C13026DC}"/>
              </a:ext>
            </a:extLst>
          </p:cNvPr>
          <p:cNvSpPr/>
          <p:nvPr/>
        </p:nvSpPr>
        <p:spPr>
          <a:xfrm>
            <a:off x="3406502" y="2600010"/>
            <a:ext cx="5536324" cy="646331"/>
          </a:xfrm>
          <a:prstGeom prst="rect">
            <a:avLst/>
          </a:prstGeom>
        </p:spPr>
        <p:txBody>
          <a:bodyPr wrap="square">
            <a:spAutoFit/>
          </a:bodyPr>
          <a:lstStyle/>
          <a:p>
            <a:pPr algn="ctr"/>
            <a:r>
              <a:rPr lang="en-US" sz="3600" b="1" i="1" dirty="0">
                <a:solidFill>
                  <a:schemeClr val="accent4">
                    <a:lumMod val="50000"/>
                  </a:schemeClr>
                </a:solidFill>
                <a:latin typeface="Times New Roman" panose="02020603050405020304" pitchFamily="18" charset="0"/>
                <a:cs typeface="Times New Roman" panose="02020603050405020304" pitchFamily="18" charset="0"/>
              </a:rPr>
              <a:t>“Facilities Excellence”</a:t>
            </a:r>
          </a:p>
        </p:txBody>
      </p:sp>
      <p:sp>
        <p:nvSpPr>
          <p:cNvPr id="16" name="Content Placeholder 5">
            <a:extLst>
              <a:ext uri="{FF2B5EF4-FFF2-40B4-BE49-F238E27FC236}">
                <a16:creationId xmlns:a16="http://schemas.microsoft.com/office/drawing/2014/main" id="{52867C56-2E54-485B-9713-D45BFB67EEC4}"/>
              </a:ext>
            </a:extLst>
          </p:cNvPr>
          <p:cNvSpPr txBox="1">
            <a:spLocks/>
          </p:cNvSpPr>
          <p:nvPr/>
        </p:nvSpPr>
        <p:spPr>
          <a:xfrm>
            <a:off x="198222" y="2324714"/>
            <a:ext cx="2620188" cy="311634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altLang="en-US" sz="1600" b="1" dirty="0"/>
              <a:t>Custodial</a:t>
            </a:r>
          </a:p>
          <a:p>
            <a:pPr>
              <a:buFont typeface="Courier New" panose="02070309020205020404" pitchFamily="49" charset="0"/>
              <a:buChar char="o"/>
            </a:pPr>
            <a:r>
              <a:rPr lang="en-US" altLang="en-US" sz="1400" dirty="0"/>
              <a:t>Certified Technicians</a:t>
            </a:r>
          </a:p>
          <a:p>
            <a:pPr>
              <a:buFont typeface="Courier New" panose="02070309020205020404" pitchFamily="49" charset="0"/>
              <a:buChar char="o"/>
            </a:pPr>
            <a:r>
              <a:rPr lang="en-US" altLang="en-US" sz="1400" dirty="0"/>
              <a:t>Cleaning Services</a:t>
            </a:r>
          </a:p>
          <a:p>
            <a:pPr>
              <a:buFont typeface="Courier New" panose="02070309020205020404" pitchFamily="49" charset="0"/>
              <a:buChar char="o"/>
            </a:pPr>
            <a:r>
              <a:rPr lang="en-US" altLang="en-US" sz="1400" dirty="0"/>
              <a:t>Event Preparation</a:t>
            </a:r>
          </a:p>
          <a:p>
            <a:pPr>
              <a:buFont typeface="Courier New" panose="02070309020205020404" pitchFamily="49" charset="0"/>
              <a:buChar char="o"/>
            </a:pPr>
            <a:r>
              <a:rPr lang="en-US" altLang="en-US" sz="1400" dirty="0"/>
              <a:t>Furniture Moves</a:t>
            </a:r>
          </a:p>
          <a:p>
            <a:pPr>
              <a:buFont typeface="Courier New" panose="02070309020205020404" pitchFamily="49" charset="0"/>
              <a:buChar char="o"/>
            </a:pPr>
            <a:r>
              <a:rPr lang="en-US" altLang="en-US" sz="1400" dirty="0"/>
              <a:t>Office Set Ups</a:t>
            </a:r>
          </a:p>
          <a:p>
            <a:pPr marL="0" indent="0">
              <a:buNone/>
            </a:pPr>
            <a:r>
              <a:rPr lang="en-US" altLang="en-US" sz="1600" b="1" dirty="0"/>
              <a:t>Groundskeeping</a:t>
            </a:r>
          </a:p>
          <a:p>
            <a:pPr>
              <a:buFont typeface="Courier New" panose="02070309020205020404" pitchFamily="49" charset="0"/>
              <a:buChar char="o"/>
            </a:pPr>
            <a:r>
              <a:rPr lang="en-US" altLang="en-US" sz="1400" dirty="0"/>
              <a:t>Landscaping</a:t>
            </a:r>
          </a:p>
          <a:p>
            <a:pPr>
              <a:buFont typeface="Courier New" panose="02070309020205020404" pitchFamily="49" charset="0"/>
              <a:buChar char="o"/>
            </a:pPr>
            <a:r>
              <a:rPr lang="en-US" altLang="en-US" sz="1400" dirty="0"/>
              <a:t>Tree Care</a:t>
            </a:r>
          </a:p>
          <a:p>
            <a:pPr>
              <a:buFont typeface="Courier New" panose="02070309020205020404" pitchFamily="49" charset="0"/>
              <a:buChar char="o"/>
            </a:pPr>
            <a:r>
              <a:rPr lang="en-US" altLang="en-US" sz="1400" dirty="0"/>
              <a:t>Parking Lot Maintenance</a:t>
            </a:r>
          </a:p>
          <a:p>
            <a:pPr>
              <a:buFont typeface="Courier New" panose="02070309020205020404" pitchFamily="49" charset="0"/>
              <a:buChar char="o"/>
            </a:pPr>
            <a:r>
              <a:rPr lang="en-US" altLang="en-US" sz="1400" dirty="0"/>
              <a:t>Sport Field Preparation</a:t>
            </a:r>
          </a:p>
          <a:p>
            <a:pPr>
              <a:buFont typeface="Courier New" panose="02070309020205020404" pitchFamily="49" charset="0"/>
              <a:buChar char="o"/>
            </a:pPr>
            <a:r>
              <a:rPr lang="en-US" altLang="en-US" sz="1400" dirty="0"/>
              <a:t>Event Preparation</a:t>
            </a:r>
          </a:p>
          <a:p>
            <a:pPr>
              <a:buFont typeface="Courier New" panose="02070309020205020404" pitchFamily="49" charset="0"/>
              <a:buChar char="o"/>
            </a:pPr>
            <a:endParaRPr lang="en-US" sz="1200" dirty="0"/>
          </a:p>
        </p:txBody>
      </p:sp>
      <p:sp>
        <p:nvSpPr>
          <p:cNvPr id="17" name="Content Placeholder 5">
            <a:extLst>
              <a:ext uri="{FF2B5EF4-FFF2-40B4-BE49-F238E27FC236}">
                <a16:creationId xmlns:a16="http://schemas.microsoft.com/office/drawing/2014/main" id="{4DA1DFC5-B0CA-49AC-B1C3-F6BB20D23CDD}"/>
              </a:ext>
            </a:extLst>
          </p:cNvPr>
          <p:cNvSpPr txBox="1">
            <a:spLocks/>
          </p:cNvSpPr>
          <p:nvPr/>
        </p:nvSpPr>
        <p:spPr>
          <a:xfrm>
            <a:off x="9575214" y="2421349"/>
            <a:ext cx="2430517" cy="445171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altLang="en-US" sz="1600" b="1" dirty="0"/>
              <a:t>Engineering</a:t>
            </a:r>
          </a:p>
          <a:p>
            <a:pPr>
              <a:buFont typeface="Courier New" panose="02070309020205020404" pitchFamily="49" charset="0"/>
              <a:buChar char="o"/>
            </a:pPr>
            <a:r>
              <a:rPr lang="en-US" altLang="en-US" sz="1400" dirty="0"/>
              <a:t>Building Operations</a:t>
            </a:r>
          </a:p>
          <a:p>
            <a:pPr>
              <a:buFont typeface="Courier New" panose="02070309020205020404" pitchFamily="49" charset="0"/>
              <a:buChar char="o"/>
            </a:pPr>
            <a:r>
              <a:rPr lang="en-US" altLang="en-US" sz="1400" dirty="0"/>
              <a:t>Building Maintenance</a:t>
            </a:r>
          </a:p>
          <a:p>
            <a:pPr>
              <a:buFont typeface="Courier New" panose="02070309020205020404" pitchFamily="49" charset="0"/>
              <a:buChar char="o"/>
            </a:pPr>
            <a:r>
              <a:rPr lang="en-US" altLang="en-US" sz="1400" dirty="0"/>
              <a:t>Lighting</a:t>
            </a:r>
          </a:p>
          <a:p>
            <a:pPr>
              <a:buFont typeface="Courier New" panose="02070309020205020404" pitchFamily="49" charset="0"/>
              <a:buChar char="o"/>
            </a:pPr>
            <a:r>
              <a:rPr lang="en-US" altLang="en-US" sz="1400" dirty="0"/>
              <a:t>Heating Ventilation Air Conditioning</a:t>
            </a:r>
          </a:p>
          <a:p>
            <a:pPr>
              <a:buFont typeface="Courier New" panose="02070309020205020404" pitchFamily="49" charset="0"/>
              <a:buChar char="o"/>
            </a:pPr>
            <a:r>
              <a:rPr lang="en-US" altLang="en-US" sz="1400" dirty="0"/>
              <a:t>Electrical</a:t>
            </a:r>
          </a:p>
          <a:p>
            <a:pPr>
              <a:buFont typeface="Courier New" panose="02070309020205020404" pitchFamily="49" charset="0"/>
              <a:buChar char="o"/>
            </a:pPr>
            <a:r>
              <a:rPr lang="en-US" altLang="en-US" sz="1400" dirty="0"/>
              <a:t>Plumbing</a:t>
            </a:r>
          </a:p>
          <a:p>
            <a:pPr>
              <a:buFont typeface="Courier New" panose="02070309020205020404" pitchFamily="49" charset="0"/>
              <a:buChar char="o"/>
            </a:pPr>
            <a:r>
              <a:rPr lang="en-US" altLang="en-US" sz="1400" dirty="0"/>
              <a:t>Energy Management</a:t>
            </a:r>
          </a:p>
          <a:p>
            <a:pPr>
              <a:buFont typeface="Courier New" panose="02070309020205020404" pitchFamily="49" charset="0"/>
              <a:buChar char="o"/>
            </a:pPr>
            <a:r>
              <a:rPr lang="en-US" altLang="en-US" sz="1400" dirty="0"/>
              <a:t>Vehicle Repairs</a:t>
            </a:r>
          </a:p>
          <a:p>
            <a:pPr>
              <a:buFont typeface="Courier New" panose="02070309020205020404" pitchFamily="49" charset="0"/>
              <a:buChar char="o"/>
            </a:pPr>
            <a:r>
              <a:rPr lang="en-US" altLang="en-US" sz="1400" dirty="0"/>
              <a:t>Pool Maintenance</a:t>
            </a:r>
          </a:p>
          <a:p>
            <a:pPr>
              <a:buFont typeface="Courier New" panose="02070309020205020404" pitchFamily="49" charset="0"/>
              <a:buChar char="o"/>
            </a:pPr>
            <a:r>
              <a:rPr lang="en-US" altLang="en-US" sz="1400" dirty="0"/>
              <a:t>Road Maintenance</a:t>
            </a:r>
          </a:p>
          <a:p>
            <a:pPr>
              <a:buFont typeface="Courier New" panose="02070309020205020404" pitchFamily="49" charset="0"/>
              <a:buChar char="o"/>
            </a:pPr>
            <a:r>
              <a:rPr lang="en-US" altLang="en-US" sz="1400" dirty="0"/>
              <a:t>Projects</a:t>
            </a:r>
            <a:endParaRPr lang="en-US" sz="1400" dirty="0"/>
          </a:p>
        </p:txBody>
      </p:sp>
    </p:spTree>
    <p:extLst>
      <p:ext uri="{BB962C8B-B14F-4D97-AF65-F5344CB8AC3E}">
        <p14:creationId xmlns:p14="http://schemas.microsoft.com/office/powerpoint/2010/main" val="3002366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6440" y="978587"/>
            <a:ext cx="8761413" cy="706964"/>
          </a:xfrm>
        </p:spPr>
        <p:txBody>
          <a:bodyPr/>
          <a:lstStyle/>
          <a:p>
            <a:pPr algn="ctr"/>
            <a:r>
              <a:rPr lang="en-US" dirty="0"/>
              <a:t>How to Submit a Work Order</a:t>
            </a:r>
          </a:p>
        </p:txBody>
      </p:sp>
      <p:sp>
        <p:nvSpPr>
          <p:cNvPr id="3" name="Text Placeholder 2"/>
          <p:cNvSpPr>
            <a:spLocks noGrp="1"/>
          </p:cNvSpPr>
          <p:nvPr>
            <p:ph type="body" idx="1"/>
          </p:nvPr>
        </p:nvSpPr>
        <p:spPr/>
        <p:txBody>
          <a:bodyPr/>
          <a:lstStyle/>
          <a:p>
            <a:r>
              <a:rPr lang="en-US" sz="1800" dirty="0">
                <a:solidFill>
                  <a:schemeClr val="tx1"/>
                </a:solidFill>
              </a:rPr>
              <a:t>Go to:</a:t>
            </a:r>
          </a:p>
        </p:txBody>
      </p:sp>
      <p:sp>
        <p:nvSpPr>
          <p:cNvPr id="4" name="Picture Placeholder 3"/>
          <p:cNvSpPr>
            <a:spLocks noGrp="1"/>
          </p:cNvSpPr>
          <p:nvPr>
            <p:ph type="pic" idx="15"/>
          </p:nvPr>
        </p:nvSpPr>
        <p:spPr/>
      </p:sp>
      <p:sp>
        <p:nvSpPr>
          <p:cNvPr id="5" name="Text Placeholder 4"/>
          <p:cNvSpPr>
            <a:spLocks noGrp="1"/>
          </p:cNvSpPr>
          <p:nvPr>
            <p:ph type="body" sz="half" idx="18"/>
          </p:nvPr>
        </p:nvSpPr>
        <p:spPr/>
        <p:txBody>
          <a:bodyPr/>
          <a:lstStyle/>
          <a:p>
            <a:r>
              <a:rPr lang="en-US" sz="1800" dirty="0">
                <a:solidFill>
                  <a:srgbClr val="0070C0"/>
                </a:solidFill>
                <a:hlinkClick r:id="rId2" action="ppaction://hlinkfile"/>
              </a:rPr>
              <a:t>smccd.edu/portal</a:t>
            </a:r>
            <a:endParaRPr lang="en-US" sz="1800" dirty="0">
              <a:solidFill>
                <a:srgbClr val="0070C0"/>
              </a:solidFill>
            </a:endParaRPr>
          </a:p>
          <a:p>
            <a:endParaRPr lang="en-US" dirty="0"/>
          </a:p>
        </p:txBody>
      </p:sp>
      <p:sp>
        <p:nvSpPr>
          <p:cNvPr id="6" name="Text Placeholder 5"/>
          <p:cNvSpPr>
            <a:spLocks noGrp="1"/>
          </p:cNvSpPr>
          <p:nvPr>
            <p:ph type="body" sz="quarter" idx="3"/>
          </p:nvPr>
        </p:nvSpPr>
        <p:spPr>
          <a:xfrm>
            <a:off x="4572537" y="4532846"/>
            <a:ext cx="3046766" cy="576261"/>
          </a:xfrm>
        </p:spPr>
        <p:txBody>
          <a:bodyPr/>
          <a:lstStyle/>
          <a:p>
            <a:r>
              <a:rPr lang="en-US" sz="1800" dirty="0">
                <a:solidFill>
                  <a:schemeClr val="tx1"/>
                </a:solidFill>
              </a:rPr>
              <a:t>Enter email username &amp; </a:t>
            </a:r>
          </a:p>
        </p:txBody>
      </p:sp>
      <p:sp>
        <p:nvSpPr>
          <p:cNvPr id="7" name="Picture Placeholder 6"/>
          <p:cNvSpPr>
            <a:spLocks noGrp="1"/>
          </p:cNvSpPr>
          <p:nvPr>
            <p:ph type="pic" idx="21"/>
          </p:nvPr>
        </p:nvSpPr>
        <p:spPr/>
      </p:sp>
      <p:sp>
        <p:nvSpPr>
          <p:cNvPr id="8" name="Text Placeholder 7"/>
          <p:cNvSpPr>
            <a:spLocks noGrp="1"/>
          </p:cNvSpPr>
          <p:nvPr>
            <p:ph type="body" sz="half" idx="19"/>
          </p:nvPr>
        </p:nvSpPr>
        <p:spPr/>
        <p:txBody>
          <a:bodyPr>
            <a:normAutofit/>
          </a:bodyPr>
          <a:lstStyle/>
          <a:p>
            <a:r>
              <a:rPr lang="en-US" sz="1800" dirty="0"/>
              <a:t>password</a:t>
            </a:r>
          </a:p>
        </p:txBody>
      </p:sp>
      <p:sp>
        <p:nvSpPr>
          <p:cNvPr id="9" name="Text Placeholder 8"/>
          <p:cNvSpPr>
            <a:spLocks noGrp="1"/>
          </p:cNvSpPr>
          <p:nvPr>
            <p:ph type="body" sz="quarter" idx="13"/>
          </p:nvPr>
        </p:nvSpPr>
        <p:spPr>
          <a:xfrm>
            <a:off x="7983434" y="4457953"/>
            <a:ext cx="3050438" cy="651154"/>
          </a:xfrm>
        </p:spPr>
        <p:txBody>
          <a:bodyPr/>
          <a:lstStyle/>
          <a:p>
            <a:r>
              <a:rPr lang="en-US" sz="1800" dirty="0">
                <a:solidFill>
                  <a:schemeClr val="tx1"/>
                </a:solidFill>
              </a:rPr>
              <a:t>Select location and </a:t>
            </a:r>
          </a:p>
        </p:txBody>
      </p:sp>
      <p:sp>
        <p:nvSpPr>
          <p:cNvPr id="10" name="Picture Placeholder 9"/>
          <p:cNvSpPr>
            <a:spLocks noGrp="1"/>
          </p:cNvSpPr>
          <p:nvPr>
            <p:ph type="pic" idx="22"/>
          </p:nvPr>
        </p:nvSpPr>
        <p:spPr/>
      </p:sp>
      <p:sp>
        <p:nvSpPr>
          <p:cNvPr id="11" name="Text Placeholder 10"/>
          <p:cNvSpPr>
            <a:spLocks noGrp="1"/>
          </p:cNvSpPr>
          <p:nvPr>
            <p:ph type="body" sz="half" idx="20"/>
          </p:nvPr>
        </p:nvSpPr>
        <p:spPr/>
        <p:txBody>
          <a:bodyPr>
            <a:normAutofit/>
          </a:bodyPr>
          <a:lstStyle/>
          <a:p>
            <a:r>
              <a:rPr lang="en-US" sz="1800" dirty="0"/>
              <a:t>complete form</a:t>
            </a:r>
          </a:p>
        </p:txBody>
      </p:sp>
      <p:sp>
        <p:nvSpPr>
          <p:cNvPr id="12" name="Footer Placeholder 11"/>
          <p:cNvSpPr>
            <a:spLocks noGrp="1"/>
          </p:cNvSpPr>
          <p:nvPr>
            <p:ph type="ftr" sz="quarter" idx="11"/>
          </p:nvPr>
        </p:nvSpPr>
        <p:spPr/>
        <p:txBody>
          <a:bodyPr/>
          <a:lstStyle/>
          <a:p>
            <a:r>
              <a:rPr lang="en-US"/>
              <a:t>"Facilities &amp; Public Safety Excellence" </a:t>
            </a:r>
            <a:endParaRPr lang="en-US" dirty="0"/>
          </a:p>
        </p:txBody>
      </p:sp>
      <p:pic>
        <p:nvPicPr>
          <p:cNvPr id="13" name="Picture 12"/>
          <p:cNvPicPr>
            <a:picLocks noChangeAspect="1"/>
          </p:cNvPicPr>
          <p:nvPr/>
        </p:nvPicPr>
        <p:blipFill>
          <a:blip r:embed="rId3"/>
          <a:stretch>
            <a:fillRect/>
          </a:stretch>
        </p:blipFill>
        <p:spPr>
          <a:xfrm>
            <a:off x="1334552" y="2587774"/>
            <a:ext cx="2690584" cy="1607236"/>
          </a:xfrm>
          <a:prstGeom prst="rect">
            <a:avLst/>
          </a:prstGeom>
        </p:spPr>
      </p:pic>
      <p:pic>
        <p:nvPicPr>
          <p:cNvPr id="15" name="Picture 14"/>
          <p:cNvPicPr>
            <a:picLocks noChangeAspect="1"/>
          </p:cNvPicPr>
          <p:nvPr/>
        </p:nvPicPr>
        <p:blipFill>
          <a:blip r:embed="rId4"/>
          <a:stretch>
            <a:fillRect/>
          </a:stretch>
        </p:blipFill>
        <p:spPr>
          <a:xfrm>
            <a:off x="4748462" y="2603500"/>
            <a:ext cx="2691242" cy="1591510"/>
          </a:xfrm>
          <a:prstGeom prst="rect">
            <a:avLst/>
          </a:prstGeom>
        </p:spPr>
      </p:pic>
      <p:pic>
        <p:nvPicPr>
          <p:cNvPr id="16" name="Picture 15"/>
          <p:cNvPicPr>
            <a:picLocks noChangeAspect="1"/>
          </p:cNvPicPr>
          <p:nvPr/>
        </p:nvPicPr>
        <p:blipFill>
          <a:blip r:embed="rId5"/>
          <a:stretch>
            <a:fillRect/>
          </a:stretch>
        </p:blipFill>
        <p:spPr>
          <a:xfrm>
            <a:off x="8229600" y="2603500"/>
            <a:ext cx="2624674" cy="1591510"/>
          </a:xfrm>
          <a:prstGeom prst="rect">
            <a:avLst/>
          </a:prstGeom>
        </p:spPr>
      </p:pic>
    </p:spTree>
    <p:extLst>
      <p:ext uri="{BB962C8B-B14F-4D97-AF65-F5344CB8AC3E}">
        <p14:creationId xmlns:p14="http://schemas.microsoft.com/office/powerpoint/2010/main" val="42490589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8896</TotalTime>
  <Words>1409</Words>
  <Application>Microsoft Office PowerPoint</Application>
  <PresentationFormat>Widescreen</PresentationFormat>
  <Paragraphs>301</Paragraphs>
  <Slides>23</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Century Gothic</vt:lpstr>
      <vt:lpstr>Courier New</vt:lpstr>
      <vt:lpstr>Lato</vt:lpstr>
      <vt:lpstr>Times New Roman</vt:lpstr>
      <vt:lpstr>Wingdings</vt:lpstr>
      <vt:lpstr>Wingdings 3</vt:lpstr>
      <vt:lpstr>Ion Boardroom</vt:lpstr>
      <vt:lpstr>PowerPoint Presentation</vt:lpstr>
      <vt:lpstr>       Mission Statement</vt:lpstr>
      <vt:lpstr>San Mateo County Map </vt:lpstr>
      <vt:lpstr>Facilities Planning, Maintenance and Operations, and Public Safety Leadership Team</vt:lpstr>
      <vt:lpstr>District Demographics  </vt:lpstr>
      <vt:lpstr>SMCCCD Assets Portfolio</vt:lpstr>
      <vt:lpstr>SMCCCD Assets Portfolio</vt:lpstr>
      <vt:lpstr>Maintenance &amp; Operations                                       Services Provided </vt:lpstr>
      <vt:lpstr>How to Submit a Work Order</vt:lpstr>
      <vt:lpstr>Sustainability Programs</vt:lpstr>
      <vt:lpstr>Sustainability Programs</vt:lpstr>
      <vt:lpstr>Sustainability Programs</vt:lpstr>
      <vt:lpstr>Districtwide Facilities Master Plan</vt:lpstr>
      <vt:lpstr>CIP3 In-Progress Projects</vt:lpstr>
      <vt:lpstr>CIP3 In-Progress Projects</vt:lpstr>
      <vt:lpstr>Department of Public Safety </vt:lpstr>
      <vt:lpstr>Public Safety Services</vt:lpstr>
      <vt:lpstr>Safety and Emergency Response</vt:lpstr>
      <vt:lpstr>Safety &amp; Emergency Preparedness Trainings</vt:lpstr>
      <vt:lpstr>      RAVE Notification</vt:lpstr>
      <vt:lpstr>Public Safety Technology </vt:lpstr>
      <vt:lpstr>    ONE TEAM!</vt:lpstr>
      <vt:lpstr> Facilities Planning,  Maintenance &amp; Operations </vt:lpstr>
    </vt:vector>
  </TitlesOfParts>
  <Company>SMCCD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Orientation Overview</dc:title>
  <dc:creator>Warne, Carina</dc:creator>
  <cp:lastModifiedBy>Rudovsky, Michele</cp:lastModifiedBy>
  <cp:revision>523</cp:revision>
  <cp:lastPrinted>2024-03-07T23:07:57Z</cp:lastPrinted>
  <dcterms:created xsi:type="dcterms:W3CDTF">2016-10-18T20:39:35Z</dcterms:created>
  <dcterms:modified xsi:type="dcterms:W3CDTF">2026-09-01T00:20:51Z</dcterms:modified>
</cp:coreProperties>
</file>