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701" r:id="rId1"/>
  </p:sldMasterIdLst>
  <p:notesMasterIdLst>
    <p:notesMasterId r:id="rId12"/>
  </p:notesMasterIdLst>
  <p:handoutMasterIdLst>
    <p:handoutMasterId r:id="rId13"/>
  </p:handoutMasterIdLst>
  <p:sldIdLst>
    <p:sldId id="274" r:id="rId2"/>
    <p:sldId id="424" r:id="rId3"/>
    <p:sldId id="425" r:id="rId4"/>
    <p:sldId id="426" r:id="rId5"/>
    <p:sldId id="427" r:id="rId6"/>
    <p:sldId id="324" r:id="rId7"/>
    <p:sldId id="400" r:id="rId8"/>
    <p:sldId id="422" r:id="rId9"/>
    <p:sldId id="428" r:id="rId10"/>
    <p:sldId id="321" r:id="rId11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C18026"/>
    <a:srgbClr val="BC8C3E"/>
    <a:srgbClr val="B888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178" autoAdjust="0"/>
    <p:restoredTop sz="69888"/>
  </p:normalViewPr>
  <p:slideViewPr>
    <p:cSldViewPr snapToGrid="0">
      <p:cViewPr varScale="1">
        <p:scale>
          <a:sx n="79" d="100"/>
          <a:sy n="79" d="100"/>
        </p:scale>
        <p:origin x="10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2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7F7F2C-0051-4608-8866-91A9C544BA15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7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7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8B7937-ED93-4C18-A6CA-91E719537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3960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2CB5583-A46D-4E5A-B8ED-B729486680C8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9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9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9203E1C-2377-4498-8310-0EEDE3BED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211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203E1C-2377-4498-8310-0EEDE3BEDEA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635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203E1C-2377-4498-8310-0EEDE3BEDEA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976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="0" dirty="0">
                <a:effectLst/>
              </a:rPr>
              <a:t>Balanced Budget = add more resource to one thing than a reduction is needed for something else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="0" dirty="0">
                <a:effectLst/>
              </a:rPr>
              <a:t>RA Assumes a 3% COLA for 2025-26 based upon available resources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="0" dirty="0">
                <a:effectLst/>
              </a:rPr>
              <a:t>By default, any additional COLA would erode site allocations – trade offs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203E1C-2377-4498-8310-0EEDE3BEDEA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581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algn="just">
              <a:spcBef>
                <a:spcPts val="0"/>
              </a:spcBef>
              <a:spcAft>
                <a:spcPts val="400"/>
              </a:spcAft>
            </a:pPr>
            <a:r>
              <a:rPr lang="en-US" sz="18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Master Plan for Career Education includes the following six primary plans of action:</a:t>
            </a: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a statewide planning and coordinating body to bring together education, workforce training providers, and employers.</a:t>
            </a: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Evaluate how successful regional training models can be expanded to create sustainable forums for educators, workforce training providers, and employers.</a:t>
            </a: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Make it easier for employers to make hiring decisions based on individuals’ skills in addition to their academic credentials.</a:t>
            </a: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Push for universal availability and implementation of pathways programs to provide students from all backgrounds with clear roadmaps to gainful employment.</a:t>
            </a: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Ensure access to education, workforce training, and jobs that allow adults and young people to advance in stable, well-paying career pathways.</a:t>
            </a: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Ensure that all eligible learners from all backgrounds can easily access education, workforce training, and public benefits that open doors to rewarding, well-paying jobs.</a:t>
            </a: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charset="0"/>
              <a:buChar char="•"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203E1C-2377-4498-8310-0EEDE3BEDEA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7305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  <a:p>
            <a:pPr lvl="1"/>
            <a:r>
              <a:rPr lang="en-US" dirty="0"/>
              <a:t>Categorical Programs w/ COLA:  DSPS, EOPS, Apprenticeship, </a:t>
            </a:r>
            <a:r>
              <a:rPr lang="en-US" dirty="0" err="1"/>
              <a:t>CalWORKS</a:t>
            </a:r>
            <a:r>
              <a:rPr lang="en-US" dirty="0"/>
              <a:t>, Mandated Cost Block Grant, CARE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SCFF – Does not apply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b="1" dirty="0">
              <a:effectLst/>
            </a:endParaRPr>
          </a:p>
          <a:p>
            <a:pPr marL="171450" indent="-171450">
              <a:buFont typeface="Arial" charset="0"/>
              <a:buChar char="•"/>
            </a:pPr>
            <a:endParaRPr lang="en-US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203E1C-2377-4498-8310-0EEDE3BEDEA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4699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  <a:p>
            <a:pPr lvl="1"/>
            <a:endParaRPr lang="en-US" dirty="0"/>
          </a:p>
          <a:p>
            <a:pPr lvl="1"/>
            <a:r>
              <a:rPr lang="en-US" sz="18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Proposed funding from Proposition 2:  Boiler Replacement Project at Skyline College in the amount of $454,000 for 2025-26, with an expectation that the State provide an additional $5.6 million in subsequent years towards the total project cost of $8.1 million. </a:t>
            </a:r>
            <a:endParaRPr lang="en-US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b="1" dirty="0">
              <a:effectLst/>
            </a:endParaRPr>
          </a:p>
          <a:p>
            <a:pPr marL="171450" indent="-171450">
              <a:buFont typeface="Arial" charset="0"/>
              <a:buChar char="•"/>
            </a:pPr>
            <a:endParaRPr lang="en-US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203E1C-2377-4498-8310-0EEDE3BEDEA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335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baseline="0" dirty="0"/>
              <a:t>2025-26 Estimated at 5%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Takes Approximately 4% to cover year-over-year costs exclusive of any COLAs</a:t>
            </a:r>
          </a:p>
          <a:p>
            <a:pPr marL="171450" indent="-171450">
              <a:buFont typeface="Arial" charset="0"/>
              <a:buChar char="•"/>
            </a:pPr>
            <a:endParaRPr lang="en-US" baseline="0" dirty="0"/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2021-22 – Pandemic / Properties were not turning over, which minimizes increases to assessed valuation</a:t>
            </a:r>
          </a:p>
          <a:p>
            <a:pPr marL="171450" indent="-171450">
              <a:buFont typeface="Arial" charset="0"/>
              <a:buChar char="•"/>
            </a:pPr>
            <a:endParaRPr lang="en-US" baseline="0" dirty="0"/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2026-27 = 5.25%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2027-28 = 5.50%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203E1C-2377-4498-8310-0EEDE3BEDEA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7305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203E1C-2377-4498-8310-0EEDE3BEDEA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4699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YTD = 75% of expenses are personnel related</a:t>
            </a:r>
          </a:p>
          <a:p>
            <a:endParaRPr lang="en-US" dirty="0"/>
          </a:p>
          <a:p>
            <a:r>
              <a:rPr lang="en-US" dirty="0"/>
              <a:t>Non-Reps:</a:t>
            </a:r>
          </a:p>
          <a:p>
            <a:r>
              <a:rPr lang="en-US" dirty="0"/>
              <a:t>Executives</a:t>
            </a:r>
          </a:p>
          <a:p>
            <a:r>
              <a:rPr lang="en-US" dirty="0"/>
              <a:t>Managers</a:t>
            </a:r>
          </a:p>
          <a:p>
            <a:r>
              <a:rPr lang="en-US" dirty="0"/>
              <a:t>Supervisors</a:t>
            </a:r>
          </a:p>
          <a:p>
            <a:r>
              <a:rPr lang="en-US" dirty="0" err="1"/>
              <a:t>Confidentials</a:t>
            </a:r>
            <a:endParaRPr lang="en-US" dirty="0"/>
          </a:p>
          <a:p>
            <a:endParaRPr lang="en-US" dirty="0"/>
          </a:p>
          <a:p>
            <a:r>
              <a:rPr lang="en-US" dirty="0"/>
              <a:t>Other Outgo:</a:t>
            </a:r>
          </a:p>
          <a:p>
            <a:endParaRPr lang="en-US" dirty="0"/>
          </a:p>
          <a:p>
            <a:r>
              <a:rPr lang="en-US" dirty="0"/>
              <a:t>SB893</a:t>
            </a:r>
          </a:p>
          <a:p>
            <a:r>
              <a:rPr lang="en-US" dirty="0"/>
              <a:t>Transfers for Insurance</a:t>
            </a:r>
          </a:p>
          <a:p>
            <a:r>
              <a:rPr lang="en-US" dirty="0"/>
              <a:t>Transfers for Parking Fund</a:t>
            </a:r>
          </a:p>
          <a:p>
            <a:r>
              <a:rPr lang="en-US" dirty="0"/>
              <a:t>Transfers for Health Services</a:t>
            </a:r>
          </a:p>
          <a:p>
            <a:r>
              <a:rPr lang="en-US" dirty="0"/>
              <a:t>Transfers for PSP</a:t>
            </a:r>
          </a:p>
          <a:p>
            <a:r>
              <a:rPr lang="en-US" dirty="0"/>
              <a:t>Transfers to Capital Outlay Fund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203E1C-2377-4498-8310-0EEDE3BEDEA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9115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203E1C-2377-4498-8310-0EEDE3BEDEA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86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0B27-DE4C-4B9E-BB11-B9027034A00F}" type="datetimeFigureOut">
              <a:rPr lang="en-US" smtClean="0"/>
              <a:pPr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0155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609-F3F2-45E6-BD6A-E03A8C86C1AE}" type="datetimeFigureOut">
              <a:rPr lang="en-US" smtClean="0"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6174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AD68-089C-4467-A8F3-EA2BBCA6B44E}" type="datetimeFigureOut">
              <a:rPr lang="en-US" smtClean="0"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9229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01B4-0AA5-45E6-B2E6-5FA4078AEBCF}" type="datetimeFigureOut">
              <a:rPr lang="en-US" smtClean="0"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692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1FCE-E4BB-4680-8E50-3C0E348D2609}" type="datetimeFigureOut">
              <a:rPr lang="en-US" smtClean="0"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1583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073D-A903-47F8-8D16-77642FB0DF1F}" type="datetimeFigureOut">
              <a:rPr lang="en-US" smtClean="0"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0512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FA40-626B-4CA1-85D0-7A9016E395BA}" type="datetimeFigureOut">
              <a:rPr lang="en-US" smtClean="0"/>
              <a:t>4/25/2025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9023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25EA-B9DC-48A7-991E-9A82573B1B21}" type="datetimeFigureOut">
              <a:rPr lang="en-US" smtClean="0"/>
              <a:t>4/25/2025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0278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7F8-6CEB-469B-AFCC-889F2A2B1D5A}" type="datetimeFigureOut">
              <a:rPr lang="en-US" smtClean="0"/>
              <a:t>4/25/2025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466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179F-009E-4FA5-B091-7EBB82A185BD}" type="datetimeFigureOut">
              <a:rPr lang="en-US" smtClean="0"/>
              <a:t>4/25/2025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551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5CEB-0076-4E37-B880-BCEA9784DE0A}" type="datetimeFigureOut">
              <a:rPr lang="en-US" smtClean="0"/>
              <a:t>4/25/2025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8088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A6149E5E-3896-4118-99A7-7B85668F1C5E}" type="datetimeFigureOut">
              <a:rPr lang="en-US" smtClean="0"/>
              <a:t>4/25/2025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497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D914D-B099-4142-A885-11F276715148}" type="datetimeFigureOut">
              <a:rPr lang="en-US" smtClean="0"/>
              <a:t>4/25/2025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2518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b="1" dirty="0"/>
          </a:p>
          <a:p>
            <a:r>
              <a:rPr lang="en-US" b="1" dirty="0"/>
              <a:t>AFT Negotiations session</a:t>
            </a:r>
          </a:p>
          <a:p>
            <a:r>
              <a:rPr lang="en-US" b="1" dirty="0"/>
              <a:t>April 25, 2025</a:t>
            </a:r>
          </a:p>
        </p:txBody>
      </p:sp>
      <p:pic>
        <p:nvPicPr>
          <p:cNvPr id="1028" name="Picture 4" descr="Horizontal White for PowerPoint or email (PNG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3082" y="289542"/>
            <a:ext cx="3871598" cy="1159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 bwMode="gray">
          <a:xfrm>
            <a:off x="1107890" y="2080621"/>
            <a:ext cx="8825658" cy="13483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sz="3400" b="1" cap="all" dirty="0"/>
          </a:p>
          <a:p>
            <a:pPr algn="ctr"/>
            <a:r>
              <a:rPr lang="en-US" sz="3400" b="1" cap="all" dirty="0">
                <a:solidFill>
                  <a:schemeClr val="tx1"/>
                </a:solidFill>
              </a:rPr>
              <a:t>            BUDGET PRESENTATION</a:t>
            </a:r>
          </a:p>
        </p:txBody>
      </p:sp>
    </p:spTree>
    <p:extLst>
      <p:ext uri="{BB962C8B-B14F-4D97-AF65-F5344CB8AC3E}">
        <p14:creationId xmlns:p14="http://schemas.microsoft.com/office/powerpoint/2010/main" val="3826507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all" dirty="0"/>
              <a:t>Questions?</a:t>
            </a:r>
            <a:r>
              <a:rPr lang="en-US" sz="2400" b="1" cap="all" dirty="0"/>
              <a:t>	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Thank You!</a:t>
            </a:r>
          </a:p>
        </p:txBody>
      </p:sp>
      <p:pic>
        <p:nvPicPr>
          <p:cNvPr id="5" name="Picture 2" descr="Square White for Powerpoint or email(PNG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1291" y="566066"/>
            <a:ext cx="1712090" cy="152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1955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BUDGET PRINCIPLES</a:t>
            </a:r>
          </a:p>
        </p:txBody>
      </p:sp>
      <p:pic>
        <p:nvPicPr>
          <p:cNvPr id="12" name="Picture 2" descr="Square White for Powerpoint or email(PNG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376" y="201999"/>
            <a:ext cx="1712090" cy="152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5BE4F741-8E9E-4D2C-91D8-A0730AD51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0975" y="2016125"/>
            <a:ext cx="9604375" cy="3449638"/>
          </a:xfrm>
        </p:spPr>
        <p:txBody>
          <a:bodyPr>
            <a:noAutofit/>
          </a:bodyPr>
          <a:lstStyle/>
          <a:p>
            <a:r>
              <a:rPr lang="en-US" sz="2000" dirty="0"/>
              <a:t>Address Board goals and District Strategic Plan</a:t>
            </a:r>
          </a:p>
          <a:p>
            <a:r>
              <a:rPr lang="en-US" sz="2000" b="1" dirty="0"/>
              <a:t>Balanced</a:t>
            </a:r>
            <a:r>
              <a:rPr lang="en-US" sz="2000" dirty="0"/>
              <a:t> budget projections</a:t>
            </a:r>
          </a:p>
          <a:p>
            <a:pPr lvl="1"/>
            <a:r>
              <a:rPr lang="en-US" dirty="0"/>
              <a:t>Trade Offs</a:t>
            </a:r>
          </a:p>
          <a:p>
            <a:r>
              <a:rPr lang="en-US" sz="2000" dirty="0"/>
              <a:t>Maintain adequate reserve</a:t>
            </a:r>
            <a:r>
              <a:rPr lang="en-US" sz="2000" dirty="0">
                <a:solidFill>
                  <a:schemeClr val="tx1"/>
                </a:solidFill>
              </a:rPr>
              <a:t>s pursuant to Board Policy 8.11</a:t>
            </a:r>
          </a:p>
          <a:p>
            <a:r>
              <a:rPr lang="en-US" sz="2000" dirty="0"/>
              <a:t>Use one-time funds for one-time expenses</a:t>
            </a:r>
          </a:p>
          <a:p>
            <a:r>
              <a:rPr lang="en-US" sz="2000" dirty="0"/>
              <a:t>Support College budgeting priorities in accordance with participatory governance protocols and accreditation standards</a:t>
            </a:r>
          </a:p>
          <a:p>
            <a:pPr marL="457200" lvl="1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45534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2025-26 STATE BUDGET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D1612-A809-A043-9E7D-1C922D7145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9216" y="2010878"/>
            <a:ext cx="9605635" cy="344859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Balanced Budget with Considerable Uncertainty</a:t>
            </a:r>
          </a:p>
          <a:p>
            <a:pPr lvl="2"/>
            <a:r>
              <a:rPr lang="en-US" dirty="0"/>
              <a:t>Federal Government Policy Changes</a:t>
            </a:r>
          </a:p>
          <a:p>
            <a:pPr lvl="2"/>
            <a:r>
              <a:rPr lang="en-US" dirty="0"/>
              <a:t>State Capital Gains Tax Receipts</a:t>
            </a:r>
          </a:p>
          <a:p>
            <a:pPr lvl="2"/>
            <a:r>
              <a:rPr lang="en-US" dirty="0"/>
              <a:t>Impact of Los Angeles County Wildfires</a:t>
            </a:r>
          </a:p>
          <a:p>
            <a:r>
              <a:rPr lang="en-US" dirty="0"/>
              <a:t>Significant Focus on Master Plan for Career Education</a:t>
            </a:r>
          </a:p>
          <a:p>
            <a:r>
              <a:rPr lang="en-US" dirty="0"/>
              <a:t>Shaped by the Roadmap for the Future</a:t>
            </a:r>
          </a:p>
          <a:p>
            <a:r>
              <a:rPr lang="en-US" dirty="0"/>
              <a:t>Community Colleges ($782.07 Million)</a:t>
            </a:r>
          </a:p>
          <a:p>
            <a:pPr lvl="1"/>
            <a:r>
              <a:rPr lang="en-US" dirty="0"/>
              <a:t>$358.55 Million Ongoing</a:t>
            </a:r>
          </a:p>
          <a:p>
            <a:pPr lvl="1"/>
            <a:r>
              <a:rPr lang="en-US" dirty="0"/>
              <a:t>$423.52 Million One-Time</a:t>
            </a:r>
          </a:p>
          <a:p>
            <a:r>
              <a:rPr lang="en-US" dirty="0"/>
              <a:t>WILL KNOW MORE IN MID-MAY WHEN THE GOVERNOR PROPOSES HIS REVISED 2025-26 STATE BUDGET PROPOSAL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1" name="Picture 2" descr="Square White for Powerpoint or email(PNG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809" y="43435"/>
            <a:ext cx="1712090" cy="152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895279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State Budget Proposal</a:t>
            </a:r>
            <a:br>
              <a:rPr lang="en-US" dirty="0"/>
            </a:br>
            <a:r>
              <a:rPr lang="en-US" dirty="0"/>
              <a:t>community colleges ongoing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D1612-A809-A043-9E7D-1C922D714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2023535"/>
            <a:ext cx="9603275" cy="3835399"/>
          </a:xfrm>
        </p:spPr>
        <p:txBody>
          <a:bodyPr>
            <a:normAutofit fontScale="92500" lnSpcReduction="10000"/>
          </a:bodyPr>
          <a:lstStyle/>
          <a:p>
            <a:pPr marL="342900" indent="-342900" algn="just">
              <a:spcBef>
                <a:spcPts val="0"/>
              </a:spcBef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b="1" dirty="0"/>
              <a:t>Ongoing ($358.55 Million)</a:t>
            </a:r>
          </a:p>
          <a:p>
            <a:pPr marL="800100" lvl="1" indent="-342900" algn="just">
              <a:spcBef>
                <a:spcPts val="0"/>
              </a:spcBef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$230.39 Million to Fund a </a:t>
            </a:r>
            <a:r>
              <a:rPr lang="en-US" b="1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2.43</a:t>
            </a:r>
            <a:r>
              <a:rPr lang="x-none" b="1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% </a:t>
            </a:r>
            <a:r>
              <a:rPr lang="en-US" b="1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x-none" b="1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ost-of-living-adjustment (COLA) </a:t>
            </a:r>
            <a:r>
              <a:rPr lang="x-none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for </a:t>
            </a:r>
            <a:r>
              <a:rPr lang="en-US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the </a:t>
            </a:r>
            <a:r>
              <a:rPr lang="x-none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Student</a:t>
            </a:r>
            <a:r>
              <a:rPr lang="en-US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-</a:t>
            </a:r>
            <a:r>
              <a:rPr lang="x-none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Centered Funding Formula</a:t>
            </a:r>
            <a:r>
              <a:rPr lang="en-US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(SCFF)</a:t>
            </a:r>
          </a:p>
          <a:p>
            <a:pPr marL="800100" lvl="1" indent="-342900" algn="just">
              <a:spcBef>
                <a:spcPts val="0"/>
              </a:spcBef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$28.69 Million to Fund a 2.43% COLA for</a:t>
            </a:r>
            <a:r>
              <a:rPr lang="x-none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x-none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ertain </a:t>
            </a:r>
            <a:r>
              <a:rPr lang="en-US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x-none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ategorical</a:t>
            </a:r>
            <a:r>
              <a:rPr lang="en-US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Programs</a:t>
            </a:r>
          </a:p>
          <a:p>
            <a:pPr marL="800100" lvl="1" indent="-342900" algn="just">
              <a:spcBef>
                <a:spcPts val="0"/>
              </a:spcBef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$30.44 Million to Fund .5% Enrollment Growth for the SCFF </a:t>
            </a:r>
          </a:p>
          <a:p>
            <a:pPr marL="800100" lvl="1" indent="-342900" algn="just">
              <a:spcBef>
                <a:spcPts val="0"/>
              </a:spcBef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$30 Million to Expand the Rising Scholars Network</a:t>
            </a:r>
          </a:p>
          <a:p>
            <a:pPr marL="800100" lvl="1" indent="-342900" algn="just">
              <a:spcBef>
                <a:spcPts val="0"/>
              </a:spcBef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$29 Million for the Creation of a Common </a:t>
            </a:r>
            <a:r>
              <a:rPr lang="en-US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en-US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loud </a:t>
            </a:r>
            <a:r>
              <a:rPr lang="en-US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lang="en-US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ata Platform</a:t>
            </a:r>
          </a:p>
          <a:p>
            <a:pPr marL="800100" lvl="1" indent="-342900" algn="just">
              <a:spcBef>
                <a:spcPts val="0"/>
              </a:spcBef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$7 Million to Expand </a:t>
            </a:r>
            <a:r>
              <a:rPr lang="en-US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en-US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redit-for-prior-learning Policies</a:t>
            </a:r>
          </a:p>
          <a:p>
            <a:pPr marL="800100" lvl="1" indent="-342900" algn="just">
              <a:spcBef>
                <a:spcPts val="0"/>
              </a:spcBef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$2.44 Million for Lease Revenue Debt </a:t>
            </a:r>
            <a:r>
              <a:rPr lang="en-US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lang="en-US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ervice </a:t>
            </a:r>
            <a:r>
              <a:rPr lang="en-US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lang="en-US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djustments</a:t>
            </a:r>
          </a:p>
          <a:p>
            <a:pPr marL="800100" lvl="1" indent="-342900" algn="just">
              <a:spcBef>
                <a:spcPts val="0"/>
              </a:spcBef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$1.7 Million for Financial </a:t>
            </a:r>
            <a:r>
              <a:rPr lang="en-US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lang="en-US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id </a:t>
            </a:r>
            <a:r>
              <a:rPr lang="en-US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lang="en-US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dministration </a:t>
            </a:r>
          </a:p>
          <a:p>
            <a:pPr marL="800100" lvl="1" indent="-342900" algn="just">
              <a:spcBef>
                <a:spcPts val="0"/>
              </a:spcBef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$1.11 Million </a:t>
            </a:r>
            <a:r>
              <a:rPr lang="en-US" u="sng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Reduction</a:t>
            </a:r>
            <a:r>
              <a:rPr lang="en-US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in Equal Opportunity Funding</a:t>
            </a:r>
            <a:endParaRPr lang="en-US" b="1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algn="just">
              <a:spcBef>
                <a:spcPts val="0"/>
              </a:spcBef>
              <a:spcAft>
                <a:spcPts val="400"/>
              </a:spcAft>
              <a:buSzPct val="60000"/>
              <a:buFont typeface="Wingdings" pitchFamily="2" charset="2"/>
              <a:buChar char="Ø"/>
              <a:tabLst>
                <a:tab pos="457200" algn="l"/>
              </a:tabLst>
            </a:pPr>
            <a:endParaRPr lang="en-US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pPr lvl="0"/>
            <a:endParaRPr lang="en-US" sz="2400" dirty="0"/>
          </a:p>
          <a:p>
            <a:pPr lvl="1"/>
            <a:endParaRPr lang="en-US" sz="2300" dirty="0"/>
          </a:p>
          <a:p>
            <a:endParaRPr lang="en-US" dirty="0"/>
          </a:p>
        </p:txBody>
      </p:sp>
      <p:pic>
        <p:nvPicPr>
          <p:cNvPr id="11" name="Picture 2" descr="Square White for Powerpoint or email(PNG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3558" y="210466"/>
            <a:ext cx="1712090" cy="152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5387131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State Budget Proposal</a:t>
            </a:r>
            <a:br>
              <a:rPr lang="en-US" dirty="0"/>
            </a:br>
            <a:r>
              <a:rPr lang="en-US" dirty="0"/>
              <a:t>community colleges </a:t>
            </a:r>
            <a:r>
              <a:rPr lang="en-US" dirty="0" err="1"/>
              <a:t>one-TIME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D1612-A809-A043-9E7D-1C922D714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2023535"/>
            <a:ext cx="9603275" cy="3835399"/>
          </a:xfrm>
        </p:spPr>
        <p:txBody>
          <a:bodyPr>
            <a:normAutofit/>
          </a:bodyPr>
          <a:lstStyle/>
          <a:p>
            <a:pPr marL="342900" indent="-342900" algn="just">
              <a:spcBef>
                <a:spcPts val="0"/>
              </a:spcBef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b="1" dirty="0"/>
              <a:t>One-Time ($423.52 Million)</a:t>
            </a:r>
          </a:p>
          <a:p>
            <a:pPr marL="800100" lvl="1" indent="-342900" algn="just">
              <a:spcBef>
                <a:spcPts val="0"/>
              </a:spcBef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$168.02 Million for Transformation to Statewide Technology</a:t>
            </a:r>
          </a:p>
          <a:p>
            <a:pPr marL="800100" lvl="1" indent="-342900" algn="just">
              <a:spcBef>
                <a:spcPts val="0"/>
              </a:spcBef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$133.5 Million for the Creation of a Common Cloud Data Platform</a:t>
            </a:r>
          </a:p>
          <a:p>
            <a:pPr marL="1257300" lvl="2" indent="-342900" algn="just">
              <a:spcBef>
                <a:spcPts val="0"/>
              </a:spcBef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In Addition to the $29 Million Ongoing</a:t>
            </a:r>
            <a:endParaRPr lang="en-US" dirty="0">
              <a:effectLst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800100" lvl="1" indent="-342900" algn="just">
              <a:spcBef>
                <a:spcPts val="0"/>
              </a:spcBef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$93 Million to Expand Credit-for-prior-learning Policies</a:t>
            </a:r>
          </a:p>
          <a:p>
            <a:pPr marL="1257300" lvl="2" indent="-342900" algn="just">
              <a:spcBef>
                <a:spcPts val="0"/>
              </a:spcBef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In Addition to the $7 Million Ongoing</a:t>
            </a:r>
            <a:r>
              <a:rPr lang="en-US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pPr marL="800100" lvl="1" indent="-342900" algn="just">
              <a:spcBef>
                <a:spcPts val="0"/>
              </a:spcBef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$29 Million Technical Adjustment </a:t>
            </a:r>
            <a:r>
              <a:rPr lang="en-US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for the SCFF</a:t>
            </a:r>
          </a:p>
          <a:p>
            <a:pPr marL="800100" lvl="1" indent="-342900" algn="just">
              <a:spcBef>
                <a:spcPts val="0"/>
              </a:spcBef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b="1" u="sng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NO FUNDING PROPOSED FOR SCHEDULED MAINTENANCE</a:t>
            </a:r>
          </a:p>
          <a:p>
            <a:pPr marL="800100" lvl="1" indent="-342900" algn="just">
              <a:spcBef>
                <a:spcPts val="0"/>
              </a:spcBef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Funding for Skyline College’s Boiler Replacement Project</a:t>
            </a:r>
          </a:p>
          <a:p>
            <a:pPr algn="just">
              <a:spcBef>
                <a:spcPts val="0"/>
              </a:spcBef>
              <a:spcAft>
                <a:spcPts val="400"/>
              </a:spcAft>
              <a:buSzPct val="60000"/>
              <a:buFont typeface="Wingdings" pitchFamily="2" charset="2"/>
              <a:buChar char="Ø"/>
              <a:tabLst>
                <a:tab pos="457200" algn="l"/>
              </a:tabLst>
            </a:pPr>
            <a:endParaRPr lang="en-US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pPr lvl="0"/>
            <a:endParaRPr lang="en-US" sz="2400" dirty="0"/>
          </a:p>
          <a:p>
            <a:pPr lvl="1"/>
            <a:endParaRPr lang="en-US" sz="2300" dirty="0"/>
          </a:p>
          <a:p>
            <a:endParaRPr lang="en-US" dirty="0"/>
          </a:p>
        </p:txBody>
      </p:sp>
      <p:pic>
        <p:nvPicPr>
          <p:cNvPr id="11" name="Picture 2" descr="Square White for Powerpoint or email(PNG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3558" y="210466"/>
            <a:ext cx="1712090" cy="152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125834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9D204CC-4106-4A94-83EC-2D0FD2836C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0799" y="736600"/>
            <a:ext cx="9008533" cy="454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752430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2D04C56-DACC-4456-9B67-B58D00133B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982" y="0"/>
            <a:ext cx="11956473" cy="6040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065136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3E9319B-AA3E-4982-BFF7-1F16B5AFBA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66764"/>
            <a:ext cx="11836400" cy="601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859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26F9D-2C57-4A73-86C9-5E7546287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Looking ahead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1B5AF-98EC-4388-B0DF-D7BE26DEF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Declining Assessed Valuation Trend</a:t>
            </a:r>
          </a:p>
          <a:p>
            <a:r>
              <a:rPr lang="en-US" dirty="0"/>
              <a:t>Economic Volatility</a:t>
            </a:r>
          </a:p>
          <a:p>
            <a:r>
              <a:rPr lang="en-US" dirty="0"/>
              <a:t>Cost Escalations (Inflation)</a:t>
            </a:r>
          </a:p>
          <a:p>
            <a:pPr lvl="1"/>
            <a:r>
              <a:rPr lang="en-US" dirty="0"/>
              <a:t>Insurance</a:t>
            </a:r>
          </a:p>
          <a:p>
            <a:pPr lvl="1"/>
            <a:r>
              <a:rPr lang="en-US" dirty="0"/>
              <a:t>Utilities</a:t>
            </a:r>
          </a:p>
          <a:p>
            <a:pPr lvl="1"/>
            <a:r>
              <a:rPr lang="en-US" dirty="0"/>
              <a:t>Technology</a:t>
            </a:r>
          </a:p>
          <a:p>
            <a:pPr lvl="1"/>
            <a:r>
              <a:rPr lang="en-US" dirty="0"/>
              <a:t>General Operating Expenses</a:t>
            </a:r>
          </a:p>
          <a:p>
            <a:r>
              <a:rPr lang="en-US" dirty="0"/>
              <a:t>Enrollment Trends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89188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27128</TotalTime>
  <Words>692</Words>
  <Application>Microsoft Office PowerPoint</Application>
  <PresentationFormat>Widescreen</PresentationFormat>
  <Paragraphs>120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Gill Sans MT</vt:lpstr>
      <vt:lpstr>Symbol</vt:lpstr>
      <vt:lpstr>Wingdings</vt:lpstr>
      <vt:lpstr>Gallery</vt:lpstr>
      <vt:lpstr>PowerPoint Presentation</vt:lpstr>
      <vt:lpstr>BUDGET PRINCIPLES</vt:lpstr>
      <vt:lpstr>2025-26 STATE BUDGET proposal</vt:lpstr>
      <vt:lpstr>State Budget Proposal community colleges ongoing</vt:lpstr>
      <vt:lpstr>State Budget Proposal community colleges one-TIME</vt:lpstr>
      <vt:lpstr>PowerPoint Presentation</vt:lpstr>
      <vt:lpstr>PowerPoint Presentation</vt:lpstr>
      <vt:lpstr>PowerPoint Presentation</vt:lpstr>
      <vt:lpstr>Looking ahead</vt:lpstr>
      <vt:lpstr>Questions?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McVean, Aaron</dc:creator>
  <cp:lastModifiedBy>Storti, Richard</cp:lastModifiedBy>
  <cp:revision>913</cp:revision>
  <cp:lastPrinted>2024-09-04T22:12:42Z</cp:lastPrinted>
  <dcterms:created xsi:type="dcterms:W3CDTF">2017-03-29T15:21:40Z</dcterms:created>
  <dcterms:modified xsi:type="dcterms:W3CDTF">2025-04-25T18:31:28Z</dcterms:modified>
</cp:coreProperties>
</file>